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20"/>
  </p:notesMasterIdLst>
  <p:handoutMasterIdLst>
    <p:handoutMasterId r:id="rId21"/>
  </p:handoutMasterIdLst>
  <p:sldIdLst>
    <p:sldId id="256" r:id="rId3"/>
    <p:sldId id="325" r:id="rId4"/>
    <p:sldId id="322" r:id="rId5"/>
    <p:sldId id="328" r:id="rId6"/>
    <p:sldId id="330" r:id="rId7"/>
    <p:sldId id="329" r:id="rId8"/>
    <p:sldId id="331" r:id="rId9"/>
    <p:sldId id="332" r:id="rId10"/>
    <p:sldId id="333" r:id="rId11"/>
    <p:sldId id="334" r:id="rId12"/>
    <p:sldId id="335" r:id="rId13"/>
    <p:sldId id="336" r:id="rId14"/>
    <p:sldId id="337" r:id="rId15"/>
    <p:sldId id="307" r:id="rId16"/>
    <p:sldId id="308" r:id="rId17"/>
    <p:sldId id="340" r:id="rId18"/>
    <p:sldId id="339"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86B"/>
    <a:srgbClr val="0000FF"/>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085" autoAdjust="0"/>
  </p:normalViewPr>
  <p:slideViewPr>
    <p:cSldViewPr>
      <p:cViewPr varScale="1">
        <p:scale>
          <a:sx n="59" d="100"/>
          <a:sy n="59" d="100"/>
        </p:scale>
        <p:origin x="-72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726"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a:spLocks noGrp="1" noChangeArrowheads="1"/>
          </p:cNvSpPr>
          <p:nvPr/>
        </p:nvSpPr>
        <p:spPr bwMode="auto">
          <a:xfrm>
            <a:off x="0" y="-38100"/>
            <a:ext cx="2971800" cy="457200"/>
          </a:xfrm>
          <a:prstGeom prst="rect">
            <a:avLst/>
          </a:prstGeom>
          <a:noFill/>
          <a:ln w="9525">
            <a:noFill/>
            <a:miter lim="800000"/>
            <a:headEnd/>
            <a:tailEnd/>
          </a:ln>
          <a:effectLst/>
        </p:spPr>
        <p:txBody>
          <a:bodyPr/>
          <a:lstStyle>
            <a:defPPr>
              <a:defRPr lang="en-US"/>
            </a:defPPr>
            <a:lvl1pPr algn="l"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a:lstStyle>
          <a:p>
            <a:pPr>
              <a:defRPr/>
            </a:pPr>
            <a:r>
              <a:rPr lang="en-US" sz="1200" dirty="0" smtClean="0"/>
              <a:t>Teamwork</a:t>
            </a:r>
            <a:endParaRPr lang="en-US" sz="1200" dirty="0"/>
          </a:p>
        </p:txBody>
      </p:sp>
      <p:sp>
        <p:nvSpPr>
          <p:cNvPr id="8" name="Rectangle 7"/>
          <p:cNvSpPr>
            <a:spLocks noGrp="1" noChangeArrowheads="1"/>
          </p:cNvSpPr>
          <p:nvPr/>
        </p:nvSpPr>
        <p:spPr bwMode="auto">
          <a:xfrm>
            <a:off x="3733800" y="-38100"/>
            <a:ext cx="2971800" cy="457200"/>
          </a:xfrm>
          <a:prstGeom prst="rect">
            <a:avLst/>
          </a:prstGeom>
          <a:noFill/>
          <a:ln w="9525">
            <a:noFill/>
            <a:miter lim="800000"/>
            <a:headEnd/>
            <a:tailEnd/>
          </a:ln>
          <a:effectLst/>
        </p:spPr>
        <p:txBody>
          <a:bodyPr/>
          <a:lstStyle>
            <a:defPPr>
              <a:defRPr lang="en-US"/>
            </a:defPPr>
            <a:lvl1pPr algn="l"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a:lstStyle>
          <a:p>
            <a:pPr>
              <a:defRPr/>
            </a:pPr>
            <a:r>
              <a:rPr lang="en-US" sz="1200" dirty="0" smtClean="0"/>
              <a:t>Civil Engineering and Architecture</a:t>
            </a:r>
          </a:p>
          <a:p>
            <a:pPr>
              <a:defRPr/>
            </a:pPr>
            <a:r>
              <a:rPr lang="en-US" sz="1200" dirty="0" smtClean="0"/>
              <a:t>Lesson 4.1 – Commercial Building Design Problem</a:t>
            </a:r>
            <a:endParaRPr lang="en-US" sz="1200" dirty="0"/>
          </a:p>
        </p:txBody>
      </p:sp>
      <p:sp>
        <p:nvSpPr>
          <p:cNvPr id="9" name="Rectangle 8"/>
          <p:cNvSpPr>
            <a:spLocks noGrp="1" noChangeArrowheads="1"/>
          </p:cNvSpPr>
          <p:nvPr/>
        </p:nvSpPr>
        <p:spPr bwMode="auto">
          <a:xfrm>
            <a:off x="0" y="8724900"/>
            <a:ext cx="2971800" cy="457200"/>
          </a:xfrm>
          <a:prstGeom prst="rect">
            <a:avLst/>
          </a:prstGeom>
          <a:noFill/>
          <a:ln w="9525">
            <a:noFill/>
            <a:miter lim="800000"/>
            <a:headEnd/>
            <a:tailEnd/>
          </a:ln>
          <a:effectLst/>
        </p:spPr>
        <p:txBody>
          <a:bodyPr anchor="b"/>
          <a:lstStyle>
            <a:defPPr>
              <a:defRPr lang="en-US"/>
            </a:defPPr>
            <a:lvl1pPr algn="l"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a:lstStyle>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r>
              <a:rPr lang="en-US" sz="1200" dirty="0" smtClean="0"/>
              <a:t>Project Lead They Way, Inc.</a:t>
            </a:r>
          </a:p>
          <a:p>
            <a:pPr>
              <a:defRPr/>
            </a:pPr>
            <a:r>
              <a:rPr lang="en-US" sz="1200" dirty="0" smtClean="0"/>
              <a:t>Copyright 2010</a:t>
            </a:r>
            <a:endParaRPr lang="en-US" sz="1200" dirty="0"/>
          </a:p>
          <a:p>
            <a:pPr>
              <a:defRPr/>
            </a:pPr>
            <a:endParaRPr lang="en-US" dirty="0"/>
          </a:p>
        </p:txBody>
      </p:sp>
      <p:sp>
        <p:nvSpPr>
          <p:cNvPr id="10" name="Rectangle 9"/>
          <p:cNvSpPr>
            <a:spLocks noGrp="1" noChangeArrowheads="1"/>
          </p:cNvSpPr>
          <p:nvPr/>
        </p:nvSpPr>
        <p:spPr bwMode="auto">
          <a:xfrm>
            <a:off x="3884613" y="8647113"/>
            <a:ext cx="2971800" cy="457200"/>
          </a:xfrm>
          <a:prstGeom prst="rect">
            <a:avLst/>
          </a:prstGeom>
          <a:noFill/>
          <a:ln w="9525">
            <a:noFill/>
            <a:miter lim="800000"/>
            <a:headEnd/>
            <a:tailEnd/>
          </a:ln>
          <a:effectLst/>
        </p:spPr>
        <p:txBody>
          <a:bodyPr anchor="b"/>
          <a:lstStyle>
            <a:defPPr>
              <a:defRPr lang="en-US"/>
            </a:defPPr>
            <a:lvl1pPr algn="l"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a:lstStyle>
          <a:p>
            <a:pPr>
              <a:defRPr/>
            </a:pPr>
            <a:fld id="{7818FCC8-1B9D-4C04-9FD1-C7E1A50B1677}" type="slidenum">
              <a:rPr lang="en-US" sz="1200"/>
              <a:pPr>
                <a:defRPr/>
              </a:pPr>
              <a:t>‹#›</a:t>
            </a:fld>
            <a:endParaRPr lang="en-US" sz="1200" dirty="0"/>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r>
              <a:rPr lang="en-US"/>
              <a:t>Surveying a Level Loop</a:t>
            </a:r>
          </a:p>
        </p:txBody>
      </p:sp>
      <p:sp>
        <p:nvSpPr>
          <p:cNvPr id="13" name="Date Placeholder 1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r>
              <a:rPr lang="en-US"/>
              <a:t>Civil Engineering and Architecture</a:t>
            </a:r>
          </a:p>
          <a:p>
            <a:pPr>
              <a:defRPr/>
            </a:pPr>
            <a:r>
              <a:rPr lang="en-US"/>
              <a:t>Lesson 3.4 –Site Considerations</a:t>
            </a:r>
          </a:p>
        </p:txBody>
      </p:sp>
      <p:sp>
        <p:nvSpPr>
          <p:cNvPr id="14" name="Slide Number Placeholder 13"/>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96A0EAF-B5F4-4D6A-88A9-4C97240979FC}" type="slidenum">
              <a:rPr lang="en-US"/>
              <a:pPr>
                <a:defRPr/>
              </a:pPr>
              <a:t>‹#›</a:t>
            </a:fld>
            <a:endParaRPr lang="en-US"/>
          </a:p>
        </p:txBody>
      </p:sp>
      <p:sp>
        <p:nvSpPr>
          <p:cNvPr id="15" name="Footer Placeholder 14"/>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r>
              <a:rPr lang="en-US"/>
              <a:t>Project Lead The Way, Inc</a:t>
            </a:r>
          </a:p>
          <a:p>
            <a:pPr>
              <a:defRPr/>
            </a:pPr>
            <a:r>
              <a:rPr lang="en-US"/>
              <a:t>Copyright 2010</a:t>
            </a:r>
          </a:p>
        </p:txBody>
      </p:sp>
      <p:sp>
        <p:nvSpPr>
          <p:cNvPr id="16" name="Slide Image Placeholder 15"/>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a:noFill/>
          <a:ln/>
        </p:spPr>
        <p:txBody>
          <a:bodyPr/>
          <a:lstStyle/>
          <a:p>
            <a:endParaRPr lang="en-US" smtClean="0">
              <a:latin typeface="Arial" pitchFamily="34" charset="0"/>
            </a:endParaRPr>
          </a:p>
        </p:txBody>
      </p:sp>
      <p:sp>
        <p:nvSpPr>
          <p:cNvPr id="21508" name="Date Placeholder 8"/>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r>
              <a:rPr lang="en-US" smtClean="0"/>
              <a:t>Civil Engineering and Architecture</a:t>
            </a:r>
          </a:p>
          <a:p>
            <a:r>
              <a:rPr lang="en-US" smtClean="0"/>
              <a:t>Lesson 3.4 –Site Considerations</a:t>
            </a:r>
          </a:p>
        </p:txBody>
      </p:sp>
      <p:sp>
        <p:nvSpPr>
          <p:cNvPr id="21509" name="Slide Number Placeholder 9"/>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94F7356-A238-487A-81E2-B85D5EA46545}" type="slidenum">
              <a:rPr lang="en-US" smtClean="0"/>
              <a:pPr/>
              <a:t>1</a:t>
            </a:fld>
            <a:endParaRPr lang="en-US" smtClean="0"/>
          </a:p>
        </p:txBody>
      </p:sp>
      <p:sp>
        <p:nvSpPr>
          <p:cNvPr id="21510" name="Footer Placeholder 10"/>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Project Lead The Way, Inc</a:t>
            </a:r>
          </a:p>
          <a:p>
            <a:r>
              <a:rPr lang="en-US" smtClean="0"/>
              <a:t>Copyright 2010</a:t>
            </a:r>
          </a:p>
        </p:txBody>
      </p:sp>
      <p:sp>
        <p:nvSpPr>
          <p:cNvPr id="21511" name="Header Placeholder 11"/>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Surveying a Level Loop</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a:noFill/>
          <a:ln/>
        </p:spPr>
        <p:txBody>
          <a:bodyPr/>
          <a:lstStyle/>
          <a:p>
            <a:endParaRPr lang="en-US" smtClean="0">
              <a:latin typeface="Arial" pitchFamily="34" charset="0"/>
            </a:endParaRPr>
          </a:p>
        </p:txBody>
      </p:sp>
      <p:sp>
        <p:nvSpPr>
          <p:cNvPr id="30724" name="Date Placeholder 8"/>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r>
              <a:rPr lang="en-US" smtClean="0"/>
              <a:t>Civil Engineering and Architecture</a:t>
            </a:r>
          </a:p>
          <a:p>
            <a:r>
              <a:rPr lang="en-US" smtClean="0"/>
              <a:t>Lesson 3.4 –Site Considerations</a:t>
            </a:r>
          </a:p>
        </p:txBody>
      </p:sp>
      <p:sp>
        <p:nvSpPr>
          <p:cNvPr id="30725" name="Slide Number Placeholder 9"/>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BE66BC6-1691-42EE-87DF-FFEEBA3D4C3F}" type="slidenum">
              <a:rPr lang="en-US" smtClean="0"/>
              <a:pPr/>
              <a:t>10</a:t>
            </a:fld>
            <a:endParaRPr lang="en-US" smtClean="0"/>
          </a:p>
        </p:txBody>
      </p:sp>
      <p:sp>
        <p:nvSpPr>
          <p:cNvPr id="30726" name="Footer Placeholder 10"/>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Project Lead The Way, Inc</a:t>
            </a:r>
          </a:p>
          <a:p>
            <a:r>
              <a:rPr lang="en-US" smtClean="0"/>
              <a:t>Copyright 2010</a:t>
            </a:r>
          </a:p>
        </p:txBody>
      </p:sp>
      <p:sp>
        <p:nvSpPr>
          <p:cNvPr id="30727" name="Header Placeholder 11"/>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Surveying a Level Loop</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a:noFill/>
          <a:ln/>
        </p:spPr>
        <p:txBody>
          <a:bodyPr/>
          <a:lstStyle/>
          <a:p>
            <a:r>
              <a:rPr lang="en-US" dirty="0" smtClean="0">
                <a:latin typeface="Arial" pitchFamily="34" charset="0"/>
              </a:rPr>
              <a:t>Assume that the distances for each sighting were estimated using the stadia readings as shown OR were measured using a tape. Remember that the approximate distance from the instrument to the rod is equal to the difference between the stadia readings times the stadia multiplier (usually 100). </a:t>
            </a:r>
          </a:p>
          <a:p>
            <a:endParaRPr lang="en-US" dirty="0" smtClean="0">
              <a:latin typeface="Arial" pitchFamily="34" charset="0"/>
            </a:endParaRPr>
          </a:p>
          <a:p>
            <a:r>
              <a:rPr lang="en-US" dirty="0" smtClean="0">
                <a:latin typeface="Arial" pitchFamily="34" charset="0"/>
              </a:rPr>
              <a:t>You will also need two distances to each turning point, one from each adjacent instrument setting.</a:t>
            </a:r>
          </a:p>
          <a:p>
            <a:endParaRPr lang="en-US" dirty="0" smtClean="0">
              <a:latin typeface="Arial" pitchFamily="34" charset="0"/>
            </a:endParaRPr>
          </a:p>
          <a:p>
            <a:r>
              <a:rPr lang="en-US" dirty="0" smtClean="0">
                <a:latin typeface="Arial" pitchFamily="34" charset="0"/>
              </a:rPr>
              <a:t>The total distance around the loop is 2470 ft.</a:t>
            </a:r>
          </a:p>
        </p:txBody>
      </p:sp>
      <p:sp>
        <p:nvSpPr>
          <p:cNvPr id="31748" name="Date Placeholder 8"/>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r>
              <a:rPr lang="en-US" smtClean="0"/>
              <a:t>Civil Engineering and Architecture</a:t>
            </a:r>
          </a:p>
          <a:p>
            <a:r>
              <a:rPr lang="en-US" smtClean="0"/>
              <a:t>Lesson 3.4 –Site Considerations</a:t>
            </a:r>
          </a:p>
        </p:txBody>
      </p:sp>
      <p:sp>
        <p:nvSpPr>
          <p:cNvPr id="31749" name="Slide Number Placeholder 9"/>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B193389-D585-4BFD-8A02-34BA455357F1}" type="slidenum">
              <a:rPr lang="en-US" smtClean="0"/>
              <a:pPr/>
              <a:t>11</a:t>
            </a:fld>
            <a:endParaRPr lang="en-US" smtClean="0"/>
          </a:p>
        </p:txBody>
      </p:sp>
      <p:sp>
        <p:nvSpPr>
          <p:cNvPr id="31750" name="Footer Placeholder 10"/>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Project Lead The Way, Inc</a:t>
            </a:r>
          </a:p>
          <a:p>
            <a:r>
              <a:rPr lang="en-US" smtClean="0"/>
              <a:t>Copyright 2010</a:t>
            </a:r>
          </a:p>
        </p:txBody>
      </p:sp>
      <p:sp>
        <p:nvSpPr>
          <p:cNvPr id="31751" name="Header Placeholder 11"/>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Surveying a Level Loop</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a:noFill/>
          <a:ln/>
        </p:spPr>
        <p:txBody>
          <a:bodyPr/>
          <a:lstStyle/>
          <a:p>
            <a:r>
              <a:rPr lang="en-US" smtClean="0">
                <a:latin typeface="Arial" pitchFamily="34" charset="0"/>
              </a:rPr>
              <a:t>Record approximate distances on your sketch as they are measured.</a:t>
            </a:r>
          </a:p>
        </p:txBody>
      </p:sp>
      <p:sp>
        <p:nvSpPr>
          <p:cNvPr id="32772" name="Date Placeholder 8"/>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r>
              <a:rPr lang="en-US" smtClean="0"/>
              <a:t>Civil Engineering and Architecture</a:t>
            </a:r>
          </a:p>
          <a:p>
            <a:r>
              <a:rPr lang="en-US" smtClean="0"/>
              <a:t>Lesson 3.4 –Site Considerations</a:t>
            </a:r>
          </a:p>
        </p:txBody>
      </p:sp>
      <p:sp>
        <p:nvSpPr>
          <p:cNvPr id="32773" name="Slide Number Placeholder 9"/>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4DF71E9-5BF4-4655-9742-DE28B01477FF}" type="slidenum">
              <a:rPr lang="en-US" smtClean="0"/>
              <a:pPr/>
              <a:t>12</a:t>
            </a:fld>
            <a:endParaRPr lang="en-US" smtClean="0"/>
          </a:p>
        </p:txBody>
      </p:sp>
      <p:sp>
        <p:nvSpPr>
          <p:cNvPr id="32774" name="Footer Placeholder 10"/>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Project Lead The Way, Inc</a:t>
            </a:r>
          </a:p>
          <a:p>
            <a:r>
              <a:rPr lang="en-US" smtClean="0"/>
              <a:t>Copyright 2010</a:t>
            </a:r>
          </a:p>
        </p:txBody>
      </p:sp>
      <p:sp>
        <p:nvSpPr>
          <p:cNvPr id="32775" name="Header Placeholder 11"/>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Surveying a Level Loop</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a:noFill/>
          <a:ln/>
        </p:spPr>
        <p:txBody>
          <a:bodyPr/>
          <a:lstStyle/>
          <a:p>
            <a:r>
              <a:rPr lang="en-US" smtClean="0">
                <a:latin typeface="Arial" pitchFamily="34" charset="0"/>
              </a:rPr>
              <a:t>Calculate the allowable error.</a:t>
            </a:r>
          </a:p>
          <a:p>
            <a:endParaRPr lang="en-US" smtClean="0">
              <a:latin typeface="Arial" pitchFamily="34" charset="0"/>
            </a:endParaRPr>
          </a:p>
          <a:p>
            <a:r>
              <a:rPr lang="en-US" smtClean="0">
                <a:latin typeface="Arial" pitchFamily="34" charset="0"/>
              </a:rPr>
              <a:t>Since the closure error for the level loop was 0.02 and it is less than the allowable error, the survey is considered acceptable.</a:t>
            </a:r>
          </a:p>
          <a:p>
            <a:endParaRPr lang="en-US" smtClean="0">
              <a:latin typeface="Arial" pitchFamily="34" charset="0"/>
            </a:endParaRPr>
          </a:p>
        </p:txBody>
      </p:sp>
      <p:sp>
        <p:nvSpPr>
          <p:cNvPr id="33796" name="Date Placeholder 8"/>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r>
              <a:rPr lang="en-US" smtClean="0"/>
              <a:t>Civil Engineering and Architecture</a:t>
            </a:r>
          </a:p>
          <a:p>
            <a:r>
              <a:rPr lang="en-US" smtClean="0"/>
              <a:t>Lesson 3.4 –Site Considerations</a:t>
            </a:r>
          </a:p>
        </p:txBody>
      </p:sp>
      <p:sp>
        <p:nvSpPr>
          <p:cNvPr id="33797" name="Slide Number Placeholder 9"/>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BA9A05F-687C-4921-A150-17895DCDE31D}" type="slidenum">
              <a:rPr lang="en-US" smtClean="0"/>
              <a:pPr/>
              <a:t>13</a:t>
            </a:fld>
            <a:endParaRPr lang="en-US" smtClean="0"/>
          </a:p>
        </p:txBody>
      </p:sp>
      <p:sp>
        <p:nvSpPr>
          <p:cNvPr id="33798" name="Footer Placeholder 10"/>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Project Lead The Way, Inc</a:t>
            </a:r>
          </a:p>
          <a:p>
            <a:r>
              <a:rPr lang="en-US" smtClean="0"/>
              <a:t>Copyright 2010</a:t>
            </a:r>
          </a:p>
        </p:txBody>
      </p:sp>
      <p:sp>
        <p:nvSpPr>
          <p:cNvPr id="33799" name="Header Placeholder 11"/>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Surveying a Level Loop</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a:noFill/>
          <a:ln/>
        </p:spPr>
        <p:txBody>
          <a:bodyPr/>
          <a:lstStyle/>
          <a:p>
            <a:r>
              <a:rPr lang="en-US" smtClean="0">
                <a:latin typeface="Arial" pitchFamily="34" charset="0"/>
              </a:rPr>
              <a:t>To minimize potential errors when completing a level loop, be careful when taking rod readings.</a:t>
            </a:r>
          </a:p>
        </p:txBody>
      </p:sp>
      <p:sp>
        <p:nvSpPr>
          <p:cNvPr id="34820" name="Date Placeholder 8"/>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r>
              <a:rPr lang="en-US" smtClean="0"/>
              <a:t>Civil Engineering and Architecture</a:t>
            </a:r>
          </a:p>
          <a:p>
            <a:r>
              <a:rPr lang="en-US" smtClean="0"/>
              <a:t>Lesson 3.4 –Site Considerations</a:t>
            </a:r>
          </a:p>
        </p:txBody>
      </p:sp>
      <p:sp>
        <p:nvSpPr>
          <p:cNvPr id="34821" name="Slide Number Placeholder 9"/>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79B74E8-3520-475C-B50F-A5C08868C5A9}" type="slidenum">
              <a:rPr lang="en-US" smtClean="0"/>
              <a:pPr/>
              <a:t>14</a:t>
            </a:fld>
            <a:endParaRPr lang="en-US" smtClean="0"/>
          </a:p>
        </p:txBody>
      </p:sp>
      <p:sp>
        <p:nvSpPr>
          <p:cNvPr id="34822" name="Footer Placeholder 10"/>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Project Lead The Way, Inc</a:t>
            </a:r>
          </a:p>
          <a:p>
            <a:r>
              <a:rPr lang="en-US" smtClean="0"/>
              <a:t>Copyright 2010</a:t>
            </a:r>
          </a:p>
        </p:txBody>
      </p:sp>
      <p:sp>
        <p:nvSpPr>
          <p:cNvPr id="34823" name="Header Placeholder 11"/>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Surveying a Level Loop</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a:noFill/>
          <a:ln/>
        </p:spPr>
        <p:txBody>
          <a:bodyPr/>
          <a:lstStyle/>
          <a:p>
            <a:r>
              <a:rPr lang="en-US" smtClean="0">
                <a:latin typeface="Arial" pitchFamily="34" charset="0"/>
              </a:rPr>
              <a:t>Some common causes of large closure errors.</a:t>
            </a:r>
          </a:p>
        </p:txBody>
      </p:sp>
      <p:sp>
        <p:nvSpPr>
          <p:cNvPr id="35844" name="Date Placeholder 8"/>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r>
              <a:rPr lang="en-US" smtClean="0"/>
              <a:t>Civil Engineering and Architecture</a:t>
            </a:r>
          </a:p>
          <a:p>
            <a:r>
              <a:rPr lang="en-US" smtClean="0"/>
              <a:t>Lesson 3.4 –Site Considerations</a:t>
            </a:r>
          </a:p>
        </p:txBody>
      </p:sp>
      <p:sp>
        <p:nvSpPr>
          <p:cNvPr id="35845" name="Slide Number Placeholder 9"/>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E048430-4EC7-4CD5-A9D2-D17EF9C55374}" type="slidenum">
              <a:rPr lang="en-US" smtClean="0"/>
              <a:pPr/>
              <a:t>15</a:t>
            </a:fld>
            <a:endParaRPr lang="en-US" smtClean="0"/>
          </a:p>
        </p:txBody>
      </p:sp>
      <p:sp>
        <p:nvSpPr>
          <p:cNvPr id="35846" name="Footer Placeholder 10"/>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Project Lead The Way, Inc</a:t>
            </a:r>
          </a:p>
          <a:p>
            <a:r>
              <a:rPr lang="en-US" smtClean="0"/>
              <a:t>Copyright 2010</a:t>
            </a:r>
          </a:p>
        </p:txBody>
      </p:sp>
      <p:sp>
        <p:nvSpPr>
          <p:cNvPr id="35847" name="Header Placeholder 11"/>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Surveying a Level Loop</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a:noFill/>
          <a:ln/>
        </p:spPr>
        <p:txBody>
          <a:bodyPr/>
          <a:lstStyle/>
          <a:p>
            <a:endParaRPr lang="en-US" smtClean="0">
              <a:latin typeface="Arial" pitchFamily="34" charset="0"/>
            </a:endParaRPr>
          </a:p>
        </p:txBody>
      </p:sp>
      <p:sp>
        <p:nvSpPr>
          <p:cNvPr id="36868" name="Date Placeholder 8"/>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r>
              <a:rPr lang="en-US" smtClean="0"/>
              <a:t>Civil Engineering and Architecture</a:t>
            </a:r>
          </a:p>
          <a:p>
            <a:r>
              <a:rPr lang="en-US" smtClean="0"/>
              <a:t>Lesson 3.4 –Site Considerations</a:t>
            </a:r>
          </a:p>
        </p:txBody>
      </p:sp>
      <p:sp>
        <p:nvSpPr>
          <p:cNvPr id="36869" name="Slide Number Placeholder 9"/>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6E38994-23B1-452F-BEA9-65285B7FD4F7}" type="slidenum">
              <a:rPr lang="en-US" smtClean="0"/>
              <a:pPr/>
              <a:t>16</a:t>
            </a:fld>
            <a:endParaRPr lang="en-US" smtClean="0"/>
          </a:p>
        </p:txBody>
      </p:sp>
      <p:sp>
        <p:nvSpPr>
          <p:cNvPr id="36870" name="Footer Placeholder 10"/>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Project Lead The Way, Inc</a:t>
            </a:r>
          </a:p>
          <a:p>
            <a:r>
              <a:rPr lang="en-US" smtClean="0"/>
              <a:t>Copyright 2010</a:t>
            </a:r>
          </a:p>
        </p:txBody>
      </p:sp>
      <p:sp>
        <p:nvSpPr>
          <p:cNvPr id="36871" name="Header Placeholder 11"/>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Surveying a Level Loop</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a:noFill/>
          <a:ln/>
        </p:spPr>
        <p:txBody>
          <a:bodyPr/>
          <a:lstStyle/>
          <a:p>
            <a:endParaRPr lang="en-US" smtClean="0">
              <a:latin typeface="Arial" pitchFamily="34" charset="0"/>
            </a:endParaRPr>
          </a:p>
        </p:txBody>
      </p:sp>
      <p:sp>
        <p:nvSpPr>
          <p:cNvPr id="37892" name="Date Placeholder 8"/>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r>
              <a:rPr lang="en-US" smtClean="0"/>
              <a:t>Civil Engineering and Architecture</a:t>
            </a:r>
          </a:p>
          <a:p>
            <a:r>
              <a:rPr lang="en-US" smtClean="0"/>
              <a:t>Lesson 3.4 –Site Considerations</a:t>
            </a:r>
          </a:p>
        </p:txBody>
      </p:sp>
      <p:sp>
        <p:nvSpPr>
          <p:cNvPr id="37893" name="Slide Number Placeholder 9"/>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E79A7C-9528-446D-A43A-754C106B43A1}" type="slidenum">
              <a:rPr lang="en-US" smtClean="0"/>
              <a:pPr/>
              <a:t>17</a:t>
            </a:fld>
            <a:endParaRPr lang="en-US" smtClean="0"/>
          </a:p>
        </p:txBody>
      </p:sp>
      <p:sp>
        <p:nvSpPr>
          <p:cNvPr id="37894" name="Footer Placeholder 10"/>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Project Lead The Way, Inc</a:t>
            </a:r>
          </a:p>
          <a:p>
            <a:r>
              <a:rPr lang="en-US" smtClean="0"/>
              <a:t>Copyright 2010</a:t>
            </a:r>
          </a:p>
        </p:txBody>
      </p:sp>
      <p:sp>
        <p:nvSpPr>
          <p:cNvPr id="37895" name="Header Placeholder 11"/>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Surveying a Level Loop</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a:noFill/>
          <a:ln/>
        </p:spPr>
        <p:txBody>
          <a:bodyPr/>
          <a:lstStyle/>
          <a:p>
            <a:r>
              <a:rPr lang="en-US" dirty="0" smtClean="0">
                <a:latin typeface="Arial" pitchFamily="34" charset="0"/>
              </a:rPr>
              <a:t>A level loop is a continuous chain of sight lines that form a closed circuit.</a:t>
            </a:r>
          </a:p>
          <a:p>
            <a:endParaRPr lang="en-US" dirty="0" smtClean="0">
              <a:latin typeface="Arial" pitchFamily="34" charset="0"/>
            </a:endParaRPr>
          </a:p>
          <a:p>
            <a:r>
              <a:rPr lang="en-US" dirty="0" smtClean="0">
                <a:latin typeface="Arial" pitchFamily="34" charset="0"/>
              </a:rPr>
              <a:t>Each time the instrument is set up, a </a:t>
            </a:r>
            <a:r>
              <a:rPr lang="en-US" dirty="0" err="1" smtClean="0">
                <a:latin typeface="Arial" pitchFamily="34" charset="0"/>
              </a:rPr>
              <a:t>backsight</a:t>
            </a:r>
            <a:r>
              <a:rPr lang="en-US" dirty="0" smtClean="0">
                <a:latin typeface="Arial" pitchFamily="34" charset="0"/>
              </a:rPr>
              <a:t> and a foresight are taken and recorded. Then the elevation of the turning point can be calculated. For example, for instrument location 1, a </a:t>
            </a:r>
            <a:r>
              <a:rPr lang="en-US" dirty="0" err="1" smtClean="0">
                <a:latin typeface="Arial" pitchFamily="34" charset="0"/>
              </a:rPr>
              <a:t>backsight</a:t>
            </a:r>
            <a:r>
              <a:rPr lang="en-US" dirty="0" smtClean="0">
                <a:latin typeface="Arial" pitchFamily="34" charset="0"/>
              </a:rPr>
              <a:t> of 7.13 ft (click) is recorded to the BM. Then (click) a foresight of 4.26 is recorded at the first turning point (TP-1).</a:t>
            </a:r>
          </a:p>
        </p:txBody>
      </p:sp>
      <p:sp>
        <p:nvSpPr>
          <p:cNvPr id="22532" name="Date Placeholder 8"/>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r>
              <a:rPr lang="en-US" smtClean="0"/>
              <a:t>Civil Engineering and Architecture</a:t>
            </a:r>
          </a:p>
          <a:p>
            <a:r>
              <a:rPr lang="en-US" smtClean="0"/>
              <a:t>Lesson 3.4 –Site Considerations</a:t>
            </a:r>
          </a:p>
        </p:txBody>
      </p:sp>
      <p:sp>
        <p:nvSpPr>
          <p:cNvPr id="22533" name="Slide Number Placeholder 9"/>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E03C79-688D-4ADA-BF71-A85C0D32CAAA}" type="slidenum">
              <a:rPr lang="en-US" smtClean="0"/>
              <a:pPr/>
              <a:t>2</a:t>
            </a:fld>
            <a:endParaRPr lang="en-US" smtClean="0"/>
          </a:p>
        </p:txBody>
      </p:sp>
      <p:sp>
        <p:nvSpPr>
          <p:cNvPr id="22534" name="Footer Placeholder 10"/>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Project Lead The Way, Inc</a:t>
            </a:r>
          </a:p>
          <a:p>
            <a:r>
              <a:rPr lang="en-US" smtClean="0"/>
              <a:t>Copyright 2010</a:t>
            </a:r>
          </a:p>
        </p:txBody>
      </p:sp>
      <p:sp>
        <p:nvSpPr>
          <p:cNvPr id="22535" name="Header Placeholder 11"/>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Surveying a Level Loop</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a:noFill/>
          <a:ln/>
        </p:spPr>
        <p:txBody>
          <a:bodyPr/>
          <a:lstStyle/>
          <a:p>
            <a:r>
              <a:rPr lang="en-US" smtClean="0">
                <a:latin typeface="Arial" pitchFamily="34" charset="0"/>
              </a:rPr>
              <a:t>First, record the POR Elevation and place an x in the FS column for the POR.</a:t>
            </a:r>
          </a:p>
          <a:p>
            <a:endParaRPr lang="en-US" smtClean="0">
              <a:latin typeface="Arial" pitchFamily="34" charset="0"/>
            </a:endParaRPr>
          </a:p>
          <a:p>
            <a:r>
              <a:rPr lang="en-US" smtClean="0">
                <a:latin typeface="Arial" pitchFamily="34" charset="0"/>
              </a:rPr>
              <a:t>Next record the first BS to the POR. (click)</a:t>
            </a:r>
          </a:p>
          <a:p>
            <a:endParaRPr lang="en-US" smtClean="0">
              <a:latin typeface="Arial" pitchFamily="34" charset="0"/>
            </a:endParaRPr>
          </a:p>
          <a:p>
            <a:r>
              <a:rPr lang="en-US" smtClean="0">
                <a:latin typeface="Arial" pitchFamily="34" charset="0"/>
              </a:rPr>
              <a:t>Now calculate the HI. [provide time for students to perform calculation] (click)</a:t>
            </a:r>
          </a:p>
          <a:p>
            <a:endParaRPr lang="en-US" smtClean="0">
              <a:latin typeface="Arial" pitchFamily="34" charset="0"/>
            </a:endParaRPr>
          </a:p>
          <a:p>
            <a:r>
              <a:rPr lang="en-US" smtClean="0">
                <a:latin typeface="Arial" pitchFamily="34" charset="0"/>
              </a:rPr>
              <a:t>Record the FS to TP-1. (click) </a:t>
            </a:r>
          </a:p>
          <a:p>
            <a:endParaRPr lang="en-US" smtClean="0">
              <a:latin typeface="Arial" pitchFamily="34" charset="0"/>
            </a:endParaRPr>
          </a:p>
          <a:p>
            <a:r>
              <a:rPr lang="en-US" smtClean="0">
                <a:latin typeface="Arial" pitchFamily="34" charset="0"/>
              </a:rPr>
              <a:t>Calculate the elevation of TP-1. [provide time for students to perform calculation] (click)</a:t>
            </a:r>
          </a:p>
          <a:p>
            <a:endParaRPr lang="en-US" smtClean="0">
              <a:latin typeface="Arial" pitchFamily="34" charset="0"/>
            </a:endParaRPr>
          </a:p>
          <a:p>
            <a:endParaRPr lang="en-US" smtClean="0">
              <a:latin typeface="Arial" pitchFamily="34" charset="0"/>
            </a:endParaRPr>
          </a:p>
          <a:p>
            <a:endParaRPr lang="en-US" smtClean="0">
              <a:latin typeface="Arial" pitchFamily="34" charset="0"/>
            </a:endParaRPr>
          </a:p>
        </p:txBody>
      </p:sp>
      <p:sp>
        <p:nvSpPr>
          <p:cNvPr id="23556" name="Date Placeholder 8"/>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r>
              <a:rPr lang="en-US" smtClean="0"/>
              <a:t>Civil Engineering and Architecture</a:t>
            </a:r>
          </a:p>
          <a:p>
            <a:r>
              <a:rPr lang="en-US" smtClean="0"/>
              <a:t>Lesson 3.4 –Site Considerations</a:t>
            </a:r>
          </a:p>
        </p:txBody>
      </p:sp>
      <p:sp>
        <p:nvSpPr>
          <p:cNvPr id="23557" name="Slide Number Placeholder 9"/>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FD08C80-722F-418F-829E-B4428FC908DC}" type="slidenum">
              <a:rPr lang="en-US" smtClean="0"/>
              <a:pPr/>
              <a:t>3</a:t>
            </a:fld>
            <a:endParaRPr lang="en-US" smtClean="0"/>
          </a:p>
        </p:txBody>
      </p:sp>
      <p:sp>
        <p:nvSpPr>
          <p:cNvPr id="23558" name="Footer Placeholder 10"/>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Project Lead The Way, Inc</a:t>
            </a:r>
          </a:p>
          <a:p>
            <a:r>
              <a:rPr lang="en-US" smtClean="0"/>
              <a:t>Copyright 2010</a:t>
            </a:r>
          </a:p>
        </p:txBody>
      </p:sp>
      <p:sp>
        <p:nvSpPr>
          <p:cNvPr id="23559" name="Header Placeholder 11"/>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Surveying a Level Loop</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a:noFill/>
          <a:ln/>
        </p:spPr>
        <p:txBody>
          <a:bodyPr/>
          <a:lstStyle/>
          <a:p>
            <a:r>
              <a:rPr lang="en-US" smtClean="0">
                <a:latin typeface="Arial" pitchFamily="34" charset="0"/>
              </a:rPr>
              <a:t>Now the instrument is moved (click). Since the elevation of TP-1 is known, you may backsight (click) to TP-1 and foresight (click) to the TBM.</a:t>
            </a:r>
          </a:p>
          <a:p>
            <a:endParaRPr lang="en-US" smtClean="0">
              <a:latin typeface="Arial" pitchFamily="34" charset="0"/>
            </a:endParaRPr>
          </a:p>
        </p:txBody>
      </p:sp>
      <p:sp>
        <p:nvSpPr>
          <p:cNvPr id="24580" name="Date Placeholder 8"/>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r>
              <a:rPr lang="en-US" smtClean="0"/>
              <a:t>Civil Engineering and Architecture</a:t>
            </a:r>
          </a:p>
          <a:p>
            <a:r>
              <a:rPr lang="en-US" smtClean="0"/>
              <a:t>Lesson 3.4 –Site Considerations</a:t>
            </a:r>
          </a:p>
        </p:txBody>
      </p:sp>
      <p:sp>
        <p:nvSpPr>
          <p:cNvPr id="24581" name="Slide Number Placeholder 9"/>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6C0A2D-173A-42E5-ADDA-B209A7BCD2FD}" type="slidenum">
              <a:rPr lang="en-US" smtClean="0"/>
              <a:pPr/>
              <a:t>4</a:t>
            </a:fld>
            <a:endParaRPr lang="en-US" smtClean="0"/>
          </a:p>
        </p:txBody>
      </p:sp>
      <p:sp>
        <p:nvSpPr>
          <p:cNvPr id="24582" name="Footer Placeholder 10"/>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Project Lead The Way, Inc</a:t>
            </a:r>
          </a:p>
          <a:p>
            <a:r>
              <a:rPr lang="en-US" smtClean="0"/>
              <a:t>Copyright 2010</a:t>
            </a:r>
          </a:p>
        </p:txBody>
      </p:sp>
      <p:sp>
        <p:nvSpPr>
          <p:cNvPr id="24583" name="Header Placeholder 11"/>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Surveying a Level Loop</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a:noFill/>
          <a:ln/>
        </p:spPr>
        <p:txBody>
          <a:bodyPr/>
          <a:lstStyle/>
          <a:p>
            <a:r>
              <a:rPr lang="en-US" smtClean="0">
                <a:latin typeface="Arial" pitchFamily="34" charset="0"/>
              </a:rPr>
              <a:t>Record the BS to the TP-1. (click)</a:t>
            </a:r>
          </a:p>
          <a:p>
            <a:endParaRPr lang="en-US" smtClean="0">
              <a:latin typeface="Arial" pitchFamily="34" charset="0"/>
            </a:endParaRPr>
          </a:p>
          <a:p>
            <a:r>
              <a:rPr lang="en-US" smtClean="0">
                <a:latin typeface="Arial" pitchFamily="34" charset="0"/>
              </a:rPr>
              <a:t>Now calculate the HI. [provide time for students to perform calculation] (click)</a:t>
            </a:r>
          </a:p>
          <a:p>
            <a:endParaRPr lang="en-US" smtClean="0">
              <a:latin typeface="Arial" pitchFamily="34" charset="0"/>
            </a:endParaRPr>
          </a:p>
          <a:p>
            <a:r>
              <a:rPr lang="en-US" smtClean="0">
                <a:latin typeface="Arial" pitchFamily="34" charset="0"/>
              </a:rPr>
              <a:t>Then record the FS to TBM. (click) </a:t>
            </a:r>
          </a:p>
          <a:p>
            <a:endParaRPr lang="en-US" smtClean="0">
              <a:latin typeface="Arial" pitchFamily="34" charset="0"/>
            </a:endParaRPr>
          </a:p>
          <a:p>
            <a:r>
              <a:rPr lang="en-US" smtClean="0">
                <a:latin typeface="Arial" pitchFamily="34" charset="0"/>
              </a:rPr>
              <a:t>Calculate the elevation of TBM. [provide time for students to perform calculation] (click)</a:t>
            </a:r>
          </a:p>
          <a:p>
            <a:endParaRPr lang="en-US" smtClean="0">
              <a:latin typeface="Arial" pitchFamily="34" charset="0"/>
            </a:endParaRPr>
          </a:p>
          <a:p>
            <a:r>
              <a:rPr lang="en-US" smtClean="0">
                <a:latin typeface="Arial" pitchFamily="34" charset="0"/>
              </a:rPr>
              <a:t>In order to verify that we did not make an error in the process, continue relocating the instrument and taking backsights and foresights until a foresight reading can be taken for the POR. Note that we assume we do not know the BM elevation on the return in order to calculate the POR elevation. Then we can compare the calculated elevation to the actual POR elevation.</a:t>
            </a:r>
          </a:p>
          <a:p>
            <a:endParaRPr lang="en-US" smtClean="0">
              <a:latin typeface="Arial" pitchFamily="34" charset="0"/>
            </a:endParaRPr>
          </a:p>
          <a:p>
            <a:endParaRPr lang="en-US" smtClean="0">
              <a:latin typeface="Arial" pitchFamily="34" charset="0"/>
            </a:endParaRPr>
          </a:p>
          <a:p>
            <a:endParaRPr lang="en-US" smtClean="0">
              <a:latin typeface="Arial" pitchFamily="34" charset="0"/>
            </a:endParaRPr>
          </a:p>
        </p:txBody>
      </p:sp>
      <p:sp>
        <p:nvSpPr>
          <p:cNvPr id="25604" name="Date Placeholder 8"/>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r>
              <a:rPr lang="en-US" smtClean="0"/>
              <a:t>Civil Engineering and Architecture</a:t>
            </a:r>
          </a:p>
          <a:p>
            <a:r>
              <a:rPr lang="en-US" smtClean="0"/>
              <a:t>Lesson 3.4 –Site Considerations</a:t>
            </a:r>
          </a:p>
        </p:txBody>
      </p:sp>
      <p:sp>
        <p:nvSpPr>
          <p:cNvPr id="25605" name="Slide Number Placeholder 9"/>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F9351E0-24BB-49A5-9202-0133CD8A5E5D}" type="slidenum">
              <a:rPr lang="en-US" smtClean="0"/>
              <a:pPr/>
              <a:t>5</a:t>
            </a:fld>
            <a:endParaRPr lang="en-US" smtClean="0"/>
          </a:p>
        </p:txBody>
      </p:sp>
      <p:sp>
        <p:nvSpPr>
          <p:cNvPr id="25606" name="Footer Placeholder 10"/>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Project Lead The Way, Inc</a:t>
            </a:r>
          </a:p>
          <a:p>
            <a:r>
              <a:rPr lang="en-US" smtClean="0"/>
              <a:t>Copyright 2010</a:t>
            </a:r>
          </a:p>
        </p:txBody>
      </p:sp>
      <p:sp>
        <p:nvSpPr>
          <p:cNvPr id="25607" name="Header Placeholder 11"/>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Surveying a Level Loop</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a:noFill/>
          <a:ln/>
        </p:spPr>
        <p:txBody>
          <a:bodyPr/>
          <a:lstStyle/>
          <a:p>
            <a:r>
              <a:rPr lang="en-US" smtClean="0">
                <a:latin typeface="Arial" pitchFamily="34" charset="0"/>
              </a:rPr>
              <a:t>The loop is continued until a foresight is taken on the original POR. Record these backsights and foresights in the field notes table (not on your sketch), calculate each HI and turning point elevation, and then calculate the elevation of the BM.</a:t>
            </a:r>
          </a:p>
        </p:txBody>
      </p:sp>
      <p:sp>
        <p:nvSpPr>
          <p:cNvPr id="26628" name="Date Placeholder 8"/>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r>
              <a:rPr lang="en-US" smtClean="0"/>
              <a:t>Civil Engineering and Architecture</a:t>
            </a:r>
          </a:p>
          <a:p>
            <a:r>
              <a:rPr lang="en-US" smtClean="0"/>
              <a:t>Lesson 3.4 –Site Considerations</a:t>
            </a:r>
          </a:p>
        </p:txBody>
      </p:sp>
      <p:sp>
        <p:nvSpPr>
          <p:cNvPr id="26629" name="Slide Number Placeholder 9"/>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49E0AD-C14A-4170-99C0-969890AFCFA0}" type="slidenum">
              <a:rPr lang="en-US" smtClean="0"/>
              <a:pPr/>
              <a:t>6</a:t>
            </a:fld>
            <a:endParaRPr lang="en-US" smtClean="0"/>
          </a:p>
        </p:txBody>
      </p:sp>
      <p:sp>
        <p:nvSpPr>
          <p:cNvPr id="26630" name="Footer Placeholder 10"/>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Project Lead The Way, Inc</a:t>
            </a:r>
          </a:p>
          <a:p>
            <a:r>
              <a:rPr lang="en-US" smtClean="0"/>
              <a:t>Copyright 2010</a:t>
            </a:r>
          </a:p>
        </p:txBody>
      </p:sp>
      <p:sp>
        <p:nvSpPr>
          <p:cNvPr id="26631" name="Header Placeholder 11"/>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Surveying a Level Loop</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a:noFill/>
          <a:ln/>
        </p:spPr>
        <p:txBody>
          <a:bodyPr/>
          <a:lstStyle/>
          <a:p>
            <a:r>
              <a:rPr lang="en-US" smtClean="0">
                <a:latin typeface="Arial" pitchFamily="34" charset="0"/>
              </a:rPr>
              <a:t>If you complete the field notes properly, you should end up with a POR elevation of 99.98 ft.</a:t>
            </a:r>
          </a:p>
          <a:p>
            <a:endParaRPr lang="en-US" smtClean="0">
              <a:latin typeface="Arial" pitchFamily="34" charset="0"/>
            </a:endParaRPr>
          </a:p>
          <a:p>
            <a:r>
              <a:rPr lang="en-US" smtClean="0">
                <a:latin typeface="Arial" pitchFamily="34" charset="0"/>
              </a:rPr>
              <a:t>The actual elevation is 100.00 ft. There is a small error.</a:t>
            </a:r>
          </a:p>
          <a:p>
            <a:endParaRPr lang="en-US" smtClean="0">
              <a:latin typeface="Arial" pitchFamily="34" charset="0"/>
            </a:endParaRPr>
          </a:p>
          <a:p>
            <a:endParaRPr lang="en-US" smtClean="0">
              <a:latin typeface="Arial" pitchFamily="34" charset="0"/>
            </a:endParaRPr>
          </a:p>
          <a:p>
            <a:endParaRPr lang="en-US" smtClean="0">
              <a:latin typeface="Arial" pitchFamily="34" charset="0"/>
            </a:endParaRPr>
          </a:p>
        </p:txBody>
      </p:sp>
      <p:sp>
        <p:nvSpPr>
          <p:cNvPr id="27652" name="Date Placeholder 8"/>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r>
              <a:rPr lang="en-US" smtClean="0"/>
              <a:t>Civil Engineering and Architecture</a:t>
            </a:r>
          </a:p>
          <a:p>
            <a:r>
              <a:rPr lang="en-US" smtClean="0"/>
              <a:t>Lesson 3.4 –Site Considerations</a:t>
            </a:r>
          </a:p>
        </p:txBody>
      </p:sp>
      <p:sp>
        <p:nvSpPr>
          <p:cNvPr id="27653" name="Slide Number Placeholder 9"/>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CB87F7-0DDB-4E3E-BA8A-153C83B2D843}" type="slidenum">
              <a:rPr lang="en-US" smtClean="0"/>
              <a:pPr/>
              <a:t>7</a:t>
            </a:fld>
            <a:endParaRPr lang="en-US" smtClean="0"/>
          </a:p>
        </p:txBody>
      </p:sp>
      <p:sp>
        <p:nvSpPr>
          <p:cNvPr id="27654" name="Footer Placeholder 10"/>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Project Lead The Way, Inc</a:t>
            </a:r>
          </a:p>
          <a:p>
            <a:r>
              <a:rPr lang="en-US" smtClean="0"/>
              <a:t>Copyright 2010</a:t>
            </a:r>
          </a:p>
        </p:txBody>
      </p:sp>
      <p:sp>
        <p:nvSpPr>
          <p:cNvPr id="27655" name="Header Placeholder 11"/>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Surveying a Level Loop</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a:noFill/>
          <a:ln/>
        </p:spPr>
        <p:txBody>
          <a:bodyPr/>
          <a:lstStyle/>
          <a:p>
            <a:endParaRPr lang="en-US" smtClean="0">
              <a:latin typeface="Arial" pitchFamily="34" charset="0"/>
            </a:endParaRPr>
          </a:p>
        </p:txBody>
      </p:sp>
      <p:sp>
        <p:nvSpPr>
          <p:cNvPr id="28676" name="Date Placeholder 8"/>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r>
              <a:rPr lang="en-US" smtClean="0"/>
              <a:t>Civil Engineering and Architecture</a:t>
            </a:r>
          </a:p>
          <a:p>
            <a:r>
              <a:rPr lang="en-US" smtClean="0"/>
              <a:t>Lesson 3.4 –Site Considerations</a:t>
            </a:r>
          </a:p>
        </p:txBody>
      </p:sp>
      <p:sp>
        <p:nvSpPr>
          <p:cNvPr id="28677" name="Slide Number Placeholder 9"/>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655FCC9-1103-40EC-B3CB-33DF47488FE2}" type="slidenum">
              <a:rPr lang="en-US" smtClean="0"/>
              <a:pPr/>
              <a:t>8</a:t>
            </a:fld>
            <a:endParaRPr lang="en-US" smtClean="0"/>
          </a:p>
        </p:txBody>
      </p:sp>
      <p:sp>
        <p:nvSpPr>
          <p:cNvPr id="28678" name="Footer Placeholder 10"/>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Project Lead The Way, Inc</a:t>
            </a:r>
          </a:p>
          <a:p>
            <a:r>
              <a:rPr lang="en-US" smtClean="0"/>
              <a:t>Copyright 2010</a:t>
            </a:r>
          </a:p>
        </p:txBody>
      </p:sp>
      <p:sp>
        <p:nvSpPr>
          <p:cNvPr id="28679" name="Header Placeholder 11"/>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Surveying a Level Loop</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a:noFill/>
          <a:ln/>
        </p:spPr>
        <p:txBody>
          <a:bodyPr/>
          <a:lstStyle/>
          <a:p>
            <a:r>
              <a:rPr lang="en-US" smtClean="0">
                <a:latin typeface="Arial" pitchFamily="34" charset="0"/>
              </a:rPr>
              <a:t>Show the closure error in the field notes.</a:t>
            </a:r>
          </a:p>
          <a:p>
            <a:endParaRPr lang="en-US" smtClean="0">
              <a:latin typeface="Arial" pitchFamily="34" charset="0"/>
            </a:endParaRPr>
          </a:p>
          <a:p>
            <a:r>
              <a:rPr lang="en-US" smtClean="0">
                <a:latin typeface="Arial" pitchFamily="34" charset="0"/>
              </a:rPr>
              <a:t>Rewrite the original POR elevation under the final elevation. (click)</a:t>
            </a:r>
          </a:p>
          <a:p>
            <a:endParaRPr lang="en-US" smtClean="0">
              <a:latin typeface="Arial" pitchFamily="34" charset="0"/>
            </a:endParaRPr>
          </a:p>
          <a:p>
            <a:r>
              <a:rPr lang="en-US" smtClean="0">
                <a:latin typeface="Arial" pitchFamily="34" charset="0"/>
              </a:rPr>
              <a:t>Then subtract the original elevation from the final elevation. (click)</a:t>
            </a:r>
          </a:p>
          <a:p>
            <a:endParaRPr lang="en-US" smtClean="0">
              <a:latin typeface="Arial" pitchFamily="34" charset="0"/>
            </a:endParaRPr>
          </a:p>
          <a:p>
            <a:endParaRPr lang="en-US" smtClean="0">
              <a:latin typeface="Arial" pitchFamily="34" charset="0"/>
            </a:endParaRPr>
          </a:p>
          <a:p>
            <a:endParaRPr lang="en-US" smtClean="0">
              <a:latin typeface="Arial" pitchFamily="34" charset="0"/>
            </a:endParaRPr>
          </a:p>
        </p:txBody>
      </p:sp>
      <p:sp>
        <p:nvSpPr>
          <p:cNvPr id="29700" name="Date Placeholder 8"/>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r>
              <a:rPr lang="en-US" smtClean="0"/>
              <a:t>Civil Engineering and Architecture</a:t>
            </a:r>
          </a:p>
          <a:p>
            <a:r>
              <a:rPr lang="en-US" smtClean="0"/>
              <a:t>Lesson 3.4 –Site Considerations</a:t>
            </a:r>
          </a:p>
        </p:txBody>
      </p:sp>
      <p:sp>
        <p:nvSpPr>
          <p:cNvPr id="29701" name="Slide Number Placeholder 9"/>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531E03-D7A6-472E-9315-BB24D14A9999}" type="slidenum">
              <a:rPr lang="en-US" smtClean="0"/>
              <a:pPr/>
              <a:t>9</a:t>
            </a:fld>
            <a:endParaRPr lang="en-US" smtClean="0"/>
          </a:p>
        </p:txBody>
      </p:sp>
      <p:sp>
        <p:nvSpPr>
          <p:cNvPr id="29702" name="Footer Placeholder 10"/>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Project Lead The Way, Inc</a:t>
            </a:r>
          </a:p>
          <a:p>
            <a:r>
              <a:rPr lang="en-US" smtClean="0"/>
              <a:t>Copyright 2010</a:t>
            </a:r>
          </a:p>
        </p:txBody>
      </p:sp>
      <p:sp>
        <p:nvSpPr>
          <p:cNvPr id="29703" name="Header Placeholder 11"/>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Surveying a Level Loop</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B59B08-8C8E-43C2-A90D-B53DC51F174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5F4445-13EC-4092-9052-88D5B545497C}"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39EA79-10E9-44D4-A208-B506A260627D}"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6A5E70-77BE-479C-BE2E-E31A1D881D0A}"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54E190F-7320-46D7-847B-671AD98EB25E}"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151F5F8-8B5C-4658-8B60-479F553BFB59}"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A0E7C98-4430-41B0-8551-0925B8E6FB87}"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0A0EFD-3BA1-40F6-9658-4F75B42A374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6A72BBE-0DFF-41B4-A0A9-8277B98C6DAE}"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474830-3379-4764-9E76-790E2F798B15}"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04E114-AC73-4098-B5D7-F7F308BB4CD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PLTW_MT_L_3Crgb.jpg"/>
          <p:cNvPicPr>
            <a:picLocks noChangeAspect="1"/>
          </p:cNvPicPr>
          <p:nvPr userDrawn="1"/>
        </p:nvPicPr>
        <p:blipFill>
          <a:blip r:embed="rId13" cstate="print"/>
          <a:srcRect/>
          <a:stretch>
            <a:fillRect/>
          </a:stretch>
        </p:blipFill>
        <p:spPr bwMode="auto">
          <a:xfrm>
            <a:off x="1447800" y="304800"/>
            <a:ext cx="6246813" cy="23780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61D594-8D96-40F7-9B9F-6ABF39C06EA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a:solidFill>
            <a:srgbClr val="00386B"/>
          </a:solidFill>
          <a:latin typeface="+mj-lt"/>
          <a:ea typeface="+mj-ea"/>
          <a:cs typeface="+mj-cs"/>
        </a:defRPr>
      </a:lvl1pPr>
      <a:lvl2pPr algn="ctr" rtl="0" eaLnBrk="0" fontAlgn="base" hangingPunct="0">
        <a:spcBef>
          <a:spcPct val="0"/>
        </a:spcBef>
        <a:spcAft>
          <a:spcPct val="0"/>
        </a:spcAft>
        <a:defRPr sz="4400">
          <a:solidFill>
            <a:srgbClr val="00386B"/>
          </a:solidFill>
          <a:latin typeface="Arial" charset="0"/>
        </a:defRPr>
      </a:lvl2pPr>
      <a:lvl3pPr algn="ctr" rtl="0" eaLnBrk="0" fontAlgn="base" hangingPunct="0">
        <a:spcBef>
          <a:spcPct val="0"/>
        </a:spcBef>
        <a:spcAft>
          <a:spcPct val="0"/>
        </a:spcAft>
        <a:defRPr sz="4400">
          <a:solidFill>
            <a:srgbClr val="00386B"/>
          </a:solidFill>
          <a:latin typeface="Arial" charset="0"/>
        </a:defRPr>
      </a:lvl3pPr>
      <a:lvl4pPr algn="ctr" rtl="0" eaLnBrk="0" fontAlgn="base" hangingPunct="0">
        <a:spcBef>
          <a:spcPct val="0"/>
        </a:spcBef>
        <a:spcAft>
          <a:spcPct val="0"/>
        </a:spcAft>
        <a:defRPr sz="4400">
          <a:solidFill>
            <a:srgbClr val="00386B"/>
          </a:solidFill>
          <a:latin typeface="Arial" charset="0"/>
        </a:defRPr>
      </a:lvl4pPr>
      <a:lvl5pPr algn="ctr" rtl="0" eaLnBrk="0" fontAlgn="base" hangingPunct="0">
        <a:spcBef>
          <a:spcPct val="0"/>
        </a:spcBef>
        <a:spcAft>
          <a:spcPct val="0"/>
        </a:spcAft>
        <a:defRPr sz="4400">
          <a:solidFill>
            <a:srgbClr val="00386B"/>
          </a:solidFill>
          <a:latin typeface="Arial" charset="0"/>
        </a:defRPr>
      </a:lvl5pPr>
      <a:lvl6pPr marL="457200" algn="ctr" rtl="0" fontAlgn="base">
        <a:spcBef>
          <a:spcPct val="0"/>
        </a:spcBef>
        <a:spcAft>
          <a:spcPct val="0"/>
        </a:spcAft>
        <a:defRPr sz="4400">
          <a:solidFill>
            <a:srgbClr val="0000FF"/>
          </a:solidFill>
          <a:latin typeface="Arial" charset="0"/>
        </a:defRPr>
      </a:lvl6pPr>
      <a:lvl7pPr marL="914400" algn="ctr" rtl="0" fontAlgn="base">
        <a:spcBef>
          <a:spcPct val="0"/>
        </a:spcBef>
        <a:spcAft>
          <a:spcPct val="0"/>
        </a:spcAft>
        <a:defRPr sz="4400">
          <a:solidFill>
            <a:srgbClr val="0000FF"/>
          </a:solidFill>
          <a:latin typeface="Arial" charset="0"/>
        </a:defRPr>
      </a:lvl7pPr>
      <a:lvl8pPr marL="1371600" algn="ctr" rtl="0" fontAlgn="base">
        <a:spcBef>
          <a:spcPct val="0"/>
        </a:spcBef>
        <a:spcAft>
          <a:spcPct val="0"/>
        </a:spcAft>
        <a:defRPr sz="4400">
          <a:solidFill>
            <a:srgbClr val="0000FF"/>
          </a:solidFill>
          <a:latin typeface="Arial" charset="0"/>
        </a:defRPr>
      </a:lvl8pPr>
      <a:lvl9pPr marL="1828800" algn="ctr" rtl="0" fontAlgn="base">
        <a:spcBef>
          <a:spcPct val="0"/>
        </a:spcBef>
        <a:spcAft>
          <a:spcPct val="0"/>
        </a:spcAft>
        <a:defRPr sz="4400">
          <a:solidFill>
            <a:srgbClr val="0000FF"/>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http://www.photolib.noaa.gov/cgs/marks1.html" TargetMode="External"/><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bwMode="auto">
          <a:xfrm>
            <a:off x="685800" y="3254375"/>
            <a:ext cx="7772400" cy="1470025"/>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solidFill>
                  <a:srgbClr val="002060"/>
                </a:solidFill>
              </a:rPr>
              <a:t>Surveying a Level Loop</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Allowable Error</a:t>
            </a:r>
          </a:p>
        </p:txBody>
      </p:sp>
      <p:sp>
        <p:nvSpPr>
          <p:cNvPr id="12291" name="Content Placeholder 2"/>
          <p:cNvSpPr>
            <a:spLocks noGrp="1"/>
          </p:cNvSpPr>
          <p:nvPr>
            <p:ph idx="1"/>
          </p:nvPr>
        </p:nvSpPr>
        <p:spPr>
          <a:xfrm>
            <a:off x="457200" y="1600200"/>
            <a:ext cx="8229600" cy="2362200"/>
          </a:xfrm>
        </p:spPr>
        <p:txBody>
          <a:bodyPr/>
          <a:lstStyle/>
          <a:p>
            <a:r>
              <a:rPr lang="en-US" smtClean="0"/>
              <a:t>The allowable error depends on the type and purpose of the surveying.</a:t>
            </a:r>
          </a:p>
          <a:p>
            <a:r>
              <a:rPr lang="en-US" smtClean="0"/>
              <a:t>In this class, we will use</a:t>
            </a:r>
          </a:p>
        </p:txBody>
      </p:sp>
      <p:pic>
        <p:nvPicPr>
          <p:cNvPr id="12292" name="Picture 3" descr="https://engineering.purdue.edu/~asm215/topics/allowerr.gif"/>
          <p:cNvPicPr>
            <a:picLocks noChangeAspect="1" noChangeArrowheads="1"/>
          </p:cNvPicPr>
          <p:nvPr/>
        </p:nvPicPr>
        <p:blipFill>
          <a:blip r:embed="rId3" cstate="print"/>
          <a:srcRect b="49091"/>
          <a:stretch>
            <a:fillRect/>
          </a:stretch>
        </p:blipFill>
        <p:spPr bwMode="auto">
          <a:xfrm>
            <a:off x="1828800" y="3657600"/>
            <a:ext cx="51816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0"/>
            <a:ext cx="8229600" cy="1143000"/>
          </a:xfrm>
        </p:spPr>
        <p:txBody>
          <a:bodyPr/>
          <a:lstStyle/>
          <a:p>
            <a:r>
              <a:rPr lang="en-US" smtClean="0"/>
              <a:t>Closed Circuit or Level Loop</a:t>
            </a:r>
          </a:p>
        </p:txBody>
      </p:sp>
      <p:graphicFrame>
        <p:nvGraphicFramePr>
          <p:cNvPr id="4" name="Content Placeholder 15"/>
          <p:cNvGraphicFramePr>
            <a:graphicFrameLocks/>
          </p:cNvGraphicFramePr>
          <p:nvPr/>
        </p:nvGraphicFramePr>
        <p:xfrm>
          <a:off x="1066800" y="1371600"/>
          <a:ext cx="6934199" cy="5181123"/>
        </p:xfrm>
        <a:graphic>
          <a:graphicData uri="http://schemas.openxmlformats.org/drawingml/2006/table">
            <a:tbl>
              <a:tblPr/>
              <a:tblGrid>
                <a:gridCol w="762000"/>
                <a:gridCol w="914400"/>
                <a:gridCol w="990600"/>
                <a:gridCol w="914400"/>
                <a:gridCol w="888928"/>
                <a:gridCol w="1564994"/>
                <a:gridCol w="898877"/>
              </a:tblGrid>
              <a:tr h="457200">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2400" b="0" i="0" u="none" strike="noStrike" dirty="0">
                          <a:latin typeface="Arial"/>
                        </a:rPr>
                        <a:t>AUTO  LEVEL </a:t>
                      </a:r>
                      <a:r>
                        <a:rPr lang="en-US" sz="2400" b="0" i="0" u="none" strike="noStrike" dirty="0" smtClean="0">
                          <a:latin typeface="Arial"/>
                        </a:rPr>
                        <a:t>READINGS</a:t>
                      </a:r>
                      <a:endParaRPr lang="en-US" sz="24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37">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STADIA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8183">
                <a:tc>
                  <a:txBody>
                    <a:bodyPr/>
                    <a:lstStyle/>
                    <a:p>
                      <a:pPr algn="ctr" fontAlgn="b"/>
                      <a:r>
                        <a:rPr lang="en-US" sz="2000" b="0" i="0" u="none" strike="noStrike" dirty="0">
                          <a:latin typeface="Arial"/>
                        </a:rPr>
                        <a:t>PT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000" b="0" i="0" u="none" strike="noStrike" dirty="0" smtClean="0">
                          <a:latin typeface="+mn-lt"/>
                        </a:rPr>
                        <a:t>(+)</a:t>
                      </a:r>
                    </a:p>
                    <a:p>
                      <a:pPr algn="ctr" fontAlgn="b"/>
                      <a:r>
                        <a:rPr lang="en-US" sz="2000" b="0" i="0" u="none" strike="noStrike" dirty="0" smtClean="0">
                          <a:latin typeface="Arial"/>
                        </a:rPr>
                        <a:t>BS</a:t>
                      </a:r>
                      <a:endParaRPr lang="en-US" sz="2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000" b="0" i="0" u="none" strike="noStrike">
                          <a:latin typeface="Arial"/>
                        </a:rPr>
                        <a:t>HI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000" b="0" i="0" u="none" strike="noStrike" dirty="0" smtClean="0">
                          <a:latin typeface="Arial"/>
                        </a:rPr>
                        <a:t>(-)</a:t>
                      </a:r>
                    </a:p>
                    <a:p>
                      <a:pPr algn="ctr" fontAlgn="b"/>
                      <a:r>
                        <a:rPr lang="en-US" sz="2000" b="0" i="0" u="none" strike="noStrike" dirty="0" smtClean="0">
                          <a:latin typeface="Arial"/>
                        </a:rPr>
                        <a:t>FS</a:t>
                      </a:r>
                      <a:endParaRPr lang="en-US" sz="2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000" b="0" i="0" u="none" strike="noStrike">
                          <a:latin typeface="Arial"/>
                        </a:rPr>
                        <a:t>ELEV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000" b="0" i="0" u="none" strike="noStrike" dirty="0" smtClean="0">
                          <a:latin typeface="Arial"/>
                        </a:rPr>
                        <a:t>TOP/BOT STADIA</a:t>
                      </a:r>
                      <a:endParaRPr lang="en-US" sz="2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000" b="0" i="0" u="none" strike="noStrike" dirty="0" smtClean="0">
                          <a:latin typeface="Arial"/>
                        </a:rPr>
                        <a:t>DIST</a:t>
                      </a:r>
                    </a:p>
                    <a:p>
                      <a:pPr algn="ctr" fontAlgn="b"/>
                      <a:r>
                        <a:rPr lang="en-US" sz="2000" b="0" i="0" u="none" strike="noStrike" dirty="0" smtClean="0">
                          <a:latin typeface="Arial"/>
                        </a:rPr>
                        <a:t>/</a:t>
                      </a:r>
                      <a:r>
                        <a:rPr lang="en-US" sz="2000" b="0" i="0" u="none" strike="noStrike" dirty="0">
                          <a:latin typeface="Arial"/>
                        </a:rPr>
                        <a:t>Angle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246337">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latin typeface="Arial"/>
                        </a:rPr>
                        <a:t> </a:t>
                      </a:r>
                      <a:endParaRPr lang="en-US" sz="1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8183">
                <a:tc>
                  <a:txBody>
                    <a:bodyPr/>
                    <a:lstStyle/>
                    <a:p>
                      <a:pPr algn="ctr" fontAlgn="b"/>
                      <a:r>
                        <a:rPr lang="en-US" sz="1600" b="1" i="0" u="none" strike="noStrike" dirty="0">
                          <a:latin typeface="Arial"/>
                        </a:rPr>
                        <a:t> </a:t>
                      </a:r>
                      <a:r>
                        <a:rPr lang="en-US" sz="1600" b="1" i="0" u="none" strike="noStrike" dirty="0" smtClean="0">
                          <a:latin typeface="Arial"/>
                        </a:rPr>
                        <a:t>BM</a:t>
                      </a:r>
                      <a:endParaRPr lang="en-US" sz="1600" b="1"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dirty="0">
                        <a:latin typeface="Comic Sans M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dirty="0">
                        <a:latin typeface="Comic Sans M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Comic Sans MS"/>
                        </a:rPr>
                        <a:t> </a:t>
                      </a:r>
                      <a:r>
                        <a:rPr lang="en-US" sz="1600" b="0" i="0" u="none" strike="noStrike" dirty="0" smtClean="0">
                          <a:latin typeface="Comic Sans MS"/>
                        </a:rPr>
                        <a:t>X</a:t>
                      </a:r>
                      <a:endParaRPr lang="en-US" sz="1600" b="0" i="0" u="none" strike="noStrike" dirty="0">
                        <a:latin typeface="Comic Sans M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latin typeface="Comic Sans MS"/>
                        </a:rPr>
                        <a:t> </a:t>
                      </a:r>
                      <a:r>
                        <a:rPr lang="en-US" sz="1600" b="1" i="0" u="none" strike="noStrike" dirty="0" smtClean="0">
                          <a:latin typeface="Comic Sans MS"/>
                        </a:rPr>
                        <a:t>100.00</a:t>
                      </a:r>
                      <a:endParaRPr lang="en-US" sz="1600" b="1" i="0" u="none" strike="noStrike" dirty="0">
                        <a:latin typeface="Comic Sans M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latin typeface="+mj-lt"/>
                        </a:rPr>
                        <a:t>BS</a:t>
                      </a:r>
                      <a:r>
                        <a:rPr lang="en-US" sz="1600" b="0" i="0" u="none" strike="noStrike" baseline="0" dirty="0" smtClean="0">
                          <a:latin typeface="+mj-lt"/>
                        </a:rPr>
                        <a:t> </a:t>
                      </a:r>
                      <a:r>
                        <a:rPr lang="en-US" sz="1600" b="0" i="0" u="none" strike="noStrike" dirty="0" smtClean="0">
                          <a:latin typeface="+mj-lt"/>
                        </a:rPr>
                        <a:t>8.63 / 5.63</a:t>
                      </a:r>
                      <a:endParaRPr lang="en-US" sz="1600" b="0" i="0" u="none" strike="noStrike" dirty="0">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mj-lt"/>
                        </a:rPr>
                        <a:t> </a:t>
                      </a:r>
                      <a:r>
                        <a:rPr lang="en-US" sz="1600" b="0" i="0" u="none" strike="noStrike" dirty="0" smtClean="0">
                          <a:latin typeface="+mj-lt"/>
                        </a:rPr>
                        <a:t>300</a:t>
                      </a:r>
                      <a:r>
                        <a:rPr lang="en-US" sz="1600" b="0" i="0" u="none" strike="noStrike" baseline="0" dirty="0" smtClean="0">
                          <a:latin typeface="+mj-lt"/>
                        </a:rPr>
                        <a:t> ft</a:t>
                      </a:r>
                      <a:endParaRPr lang="en-US" sz="1600" b="0" i="0" u="none" strike="noStrike" dirty="0">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7192">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dirty="0">
                        <a:latin typeface="Comic Sans M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latin typeface="+mj-lt"/>
                        </a:rPr>
                        <a:t>FS  5.69 / 2.83</a:t>
                      </a:r>
                    </a:p>
                    <a:p>
                      <a:pPr algn="ctr" fontAlgn="b"/>
                      <a:r>
                        <a:rPr lang="en-US" sz="1600" b="0" i="0" u="none" strike="noStrike" dirty="0" smtClean="0">
                          <a:latin typeface="+mj-lt"/>
                        </a:rPr>
                        <a:t>BS  3.15 </a:t>
                      </a:r>
                      <a:r>
                        <a:rPr lang="en-US" sz="1600" b="0" i="0" u="none" strike="noStrike" baseline="0" dirty="0" smtClean="0">
                          <a:latin typeface="+mj-lt"/>
                        </a:rPr>
                        <a:t> / </a:t>
                      </a:r>
                      <a:r>
                        <a:rPr lang="en-US" sz="1600" b="0" i="0" u="none" strike="noStrike" dirty="0" smtClean="0">
                          <a:latin typeface="+mj-lt"/>
                        </a:rPr>
                        <a:t>0.25</a:t>
                      </a:r>
                      <a:r>
                        <a:rPr lang="en-US" sz="1600" b="0" i="0" u="none" strike="noStrike" dirty="0">
                          <a:latin typeface="+mj-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latin typeface="+mj-lt"/>
                        </a:rPr>
                        <a:t>286</a:t>
                      </a:r>
                      <a:r>
                        <a:rPr lang="en-US" sz="1600" b="0" i="0" u="none" strike="noStrike" baseline="0" dirty="0" smtClean="0">
                          <a:latin typeface="+mj-lt"/>
                        </a:rPr>
                        <a:t> ft</a:t>
                      </a:r>
                      <a:endParaRPr lang="en-US" sz="1600" b="0" i="0" u="none" strike="noStrike" dirty="0" smtClean="0">
                        <a:latin typeface="+mj-lt"/>
                      </a:endParaRPr>
                    </a:p>
                    <a:p>
                      <a:pPr algn="ctr" fontAlgn="b"/>
                      <a:r>
                        <a:rPr lang="en-US" sz="1600" b="0" i="0" u="none" strike="noStrike" dirty="0" smtClean="0">
                          <a:latin typeface="+mj-lt"/>
                        </a:rPr>
                        <a:t>290</a:t>
                      </a:r>
                      <a:r>
                        <a:rPr lang="en-US" sz="1600" b="0" i="0" u="none" strike="noStrike" baseline="0" dirty="0" smtClean="0">
                          <a:latin typeface="+mj-lt"/>
                        </a:rPr>
                        <a:t> ft</a:t>
                      </a:r>
                      <a:endParaRPr lang="en-US" sz="1600" b="0" i="0" u="none" strike="noStrike" dirty="0">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dirty="0">
                        <a:latin typeface="Comic Sans M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latin typeface="+mj-lt"/>
                        </a:rPr>
                        <a:t>FS  4.44</a:t>
                      </a:r>
                      <a:r>
                        <a:rPr lang="en-US" sz="1600" b="0" i="0" u="none" strike="noStrike" baseline="0" dirty="0" smtClean="0">
                          <a:latin typeface="+mj-lt"/>
                        </a:rPr>
                        <a:t> / 1.54</a:t>
                      </a:r>
                      <a:endParaRPr lang="en-US" sz="1600" b="0" i="0" u="none" strike="noStrike" dirty="0" smtClean="0">
                        <a:latin typeface="+mj-lt"/>
                      </a:endParaRPr>
                    </a:p>
                    <a:p>
                      <a:pPr algn="ctr" fontAlgn="b"/>
                      <a:r>
                        <a:rPr lang="en-US" sz="1600" b="0" i="0" u="none" strike="noStrike" dirty="0" smtClean="0">
                          <a:latin typeface="+mj-lt"/>
                        </a:rPr>
                        <a:t>BS</a:t>
                      </a:r>
                      <a:r>
                        <a:rPr lang="en-US" sz="1600" b="0" i="0" u="none" strike="noStrike" baseline="0" dirty="0" smtClean="0">
                          <a:latin typeface="+mj-lt"/>
                        </a:rPr>
                        <a:t> </a:t>
                      </a:r>
                      <a:r>
                        <a:rPr lang="en-US" sz="1600" b="0" i="0" u="none" strike="noStrike" dirty="0" smtClean="0">
                          <a:latin typeface="+mj-lt"/>
                        </a:rPr>
                        <a:t>6.67  /4.57</a:t>
                      </a:r>
                      <a:r>
                        <a:rPr lang="en-US" sz="1600" b="0" i="0" u="none" strike="noStrike" dirty="0">
                          <a:latin typeface="+mj-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latin typeface="+mj-lt"/>
                        </a:rPr>
                        <a:t>290</a:t>
                      </a:r>
                      <a:r>
                        <a:rPr lang="en-US" sz="1600" b="0" i="0" u="none" strike="noStrike" baseline="0" dirty="0" smtClean="0">
                          <a:latin typeface="+mj-lt"/>
                        </a:rPr>
                        <a:t> ft</a:t>
                      </a:r>
                      <a:endParaRPr lang="en-US" sz="1600" b="0" i="0" u="none" strike="noStrike" dirty="0" smtClean="0">
                        <a:latin typeface="+mj-lt"/>
                      </a:endParaRPr>
                    </a:p>
                    <a:p>
                      <a:pPr algn="ctr" fontAlgn="b"/>
                      <a:r>
                        <a:rPr lang="en-US" sz="1600" b="0" i="0" u="none" strike="noStrike" dirty="0" smtClean="0">
                          <a:latin typeface="+mj-lt"/>
                        </a:rPr>
                        <a:t>210</a:t>
                      </a:r>
                      <a:r>
                        <a:rPr lang="en-US" sz="1600" b="0" i="0" u="none" strike="noStrike" baseline="0" dirty="0" smtClean="0">
                          <a:latin typeface="+mj-lt"/>
                        </a:rPr>
                        <a:t> ft</a:t>
                      </a:r>
                      <a:endParaRPr lang="en-US" sz="1600" b="0" i="0" u="none" strike="noStrike" dirty="0">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latin typeface="+mj-lt"/>
                        </a:rPr>
                        <a:t>FS  7.08 / 4.94</a:t>
                      </a:r>
                      <a:r>
                        <a:rPr lang="en-US" sz="1600" b="0" i="0" u="none" strike="noStrike" dirty="0">
                          <a:latin typeface="+mj-lt"/>
                        </a:rPr>
                        <a:t> </a:t>
                      </a:r>
                      <a:endParaRPr lang="en-US" sz="1600" b="0" i="0" u="none" strike="noStrike" dirty="0" smtClean="0">
                        <a:latin typeface="+mj-lt"/>
                      </a:endParaRPr>
                    </a:p>
                    <a:p>
                      <a:pPr algn="ctr" fontAlgn="b"/>
                      <a:r>
                        <a:rPr lang="en-US" sz="1600" b="0" i="0" u="none" strike="noStrike" dirty="0" smtClean="0">
                          <a:latin typeface="+mj-lt"/>
                        </a:rPr>
                        <a:t>BS</a:t>
                      </a:r>
                      <a:r>
                        <a:rPr lang="en-US" sz="1600" b="0" i="0" u="none" strike="noStrike" baseline="0" dirty="0" smtClean="0">
                          <a:latin typeface="+mj-lt"/>
                        </a:rPr>
                        <a:t> </a:t>
                      </a:r>
                      <a:r>
                        <a:rPr lang="en-US" sz="1600" b="0" i="0" u="none" strike="noStrike" dirty="0" smtClean="0">
                          <a:latin typeface="+mj-lt"/>
                        </a:rPr>
                        <a:t>1.84 / 0.04</a:t>
                      </a:r>
                      <a:endParaRPr lang="en-US" sz="1600" b="0" i="0" u="none" strike="noStrike" dirty="0">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mj-lt"/>
                        </a:rPr>
                        <a:t> </a:t>
                      </a:r>
                      <a:r>
                        <a:rPr lang="en-US" sz="1600" b="0" i="0" u="none" strike="noStrike" dirty="0" smtClean="0">
                          <a:latin typeface="+mj-lt"/>
                        </a:rPr>
                        <a:t>214</a:t>
                      </a:r>
                      <a:r>
                        <a:rPr lang="en-US" sz="1600" b="0" i="0" u="none" strike="noStrike" baseline="0" dirty="0" smtClean="0">
                          <a:latin typeface="+mj-lt"/>
                        </a:rPr>
                        <a:t> ft</a:t>
                      </a:r>
                      <a:endParaRPr lang="en-US" sz="1600" b="0" i="0" u="none" strike="noStrike" dirty="0" smtClean="0">
                        <a:latin typeface="+mj-lt"/>
                      </a:endParaRPr>
                    </a:p>
                    <a:p>
                      <a:pPr algn="ctr" fontAlgn="b"/>
                      <a:r>
                        <a:rPr lang="en-US" sz="1600" b="0" i="0" u="none" strike="noStrike" dirty="0" smtClean="0">
                          <a:latin typeface="+mj-lt"/>
                        </a:rPr>
                        <a:t>180</a:t>
                      </a:r>
                      <a:r>
                        <a:rPr lang="en-US" sz="1600" b="0" i="0" u="none" strike="noStrike" baseline="0" dirty="0" smtClean="0">
                          <a:latin typeface="+mj-lt"/>
                        </a:rPr>
                        <a:t> ft</a:t>
                      </a:r>
                      <a:endParaRPr lang="en-US" sz="1600" b="0" i="0" u="none" strike="noStrike" dirty="0">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r>
                        <a:rPr lang="en-US" sz="1600" b="0" i="0" u="none" strike="noStrike" dirty="0" smtClean="0">
                          <a:latin typeface="Arial"/>
                        </a:rPr>
                        <a:t>FS  8.94 / 7.02 </a:t>
                      </a:r>
                      <a:r>
                        <a:rPr lang="en-US" sz="1600" b="0" i="0" u="none" strike="noStrike" baseline="0" dirty="0" smtClean="0">
                          <a:latin typeface="Arial"/>
                        </a:rPr>
                        <a:t>BS 10.42 / 7.82</a:t>
                      </a:r>
                      <a:endParaRPr lang="en-US" sz="16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Arial"/>
                        </a:rPr>
                        <a:t> </a:t>
                      </a:r>
                      <a:r>
                        <a:rPr lang="en-US" sz="1600" b="0" i="0" u="none" strike="noStrike" dirty="0" smtClean="0">
                          <a:latin typeface="Arial"/>
                        </a:rPr>
                        <a:t>192</a:t>
                      </a:r>
                      <a:r>
                        <a:rPr lang="en-US" sz="1600" b="0" i="0" u="none" strike="noStrike" baseline="0" dirty="0" smtClean="0">
                          <a:latin typeface="Arial"/>
                        </a:rPr>
                        <a:t> ft</a:t>
                      </a:r>
                      <a:endParaRPr lang="en-US" sz="1600" b="0" i="0" u="none" strike="noStrike" dirty="0" smtClean="0">
                        <a:latin typeface="Arial"/>
                      </a:endParaRPr>
                    </a:p>
                    <a:p>
                      <a:pPr algn="ctr" fontAlgn="b"/>
                      <a:r>
                        <a:rPr lang="en-US" sz="1600" b="0" i="0" u="none" strike="noStrike" dirty="0" smtClean="0">
                          <a:latin typeface="Arial"/>
                        </a:rPr>
                        <a:t>260</a:t>
                      </a:r>
                      <a:r>
                        <a:rPr lang="en-US" sz="1600" b="0" i="0" u="none" strike="noStrike" baseline="0" dirty="0" smtClean="0">
                          <a:latin typeface="Arial"/>
                        </a:rPr>
                        <a:t> ft</a:t>
                      </a:r>
                      <a:endParaRPr lang="en-US" sz="16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5026">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r>
                        <a:rPr lang="en-US" sz="1600" b="0" i="0" u="none" strike="noStrike" dirty="0" smtClean="0">
                          <a:latin typeface="Arial"/>
                        </a:rPr>
                        <a:t>FS</a:t>
                      </a:r>
                      <a:r>
                        <a:rPr lang="en-US" sz="1600" b="0" i="0" u="none" strike="noStrike" baseline="0" dirty="0" smtClean="0">
                          <a:latin typeface="Arial"/>
                        </a:rPr>
                        <a:t>  4.58 / 2.10</a:t>
                      </a:r>
                      <a:endParaRPr lang="en-US" sz="16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Arial"/>
                        </a:rPr>
                        <a:t> </a:t>
                      </a:r>
                      <a:r>
                        <a:rPr lang="en-US" sz="1600" b="0" i="0" u="none" strike="noStrike" dirty="0" smtClean="0">
                          <a:latin typeface="Arial"/>
                        </a:rPr>
                        <a:t>248</a:t>
                      </a:r>
                      <a:r>
                        <a:rPr lang="en-US" sz="1600" b="0" i="0" u="none" strike="noStrike" baseline="0" dirty="0" smtClean="0">
                          <a:latin typeface="Arial"/>
                        </a:rPr>
                        <a:t> ft</a:t>
                      </a:r>
                      <a:endParaRPr lang="en-US" sz="16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37">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37">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37">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3426" name="TextBox 4"/>
          <p:cNvSpPr txBox="1">
            <a:spLocks noChangeArrowheads="1"/>
          </p:cNvSpPr>
          <p:nvPr/>
        </p:nvSpPr>
        <p:spPr bwMode="auto">
          <a:xfrm>
            <a:off x="1905000" y="3048000"/>
            <a:ext cx="762000" cy="369888"/>
          </a:xfrm>
          <a:prstGeom prst="rect">
            <a:avLst/>
          </a:prstGeom>
          <a:noFill/>
          <a:ln w="9525">
            <a:noFill/>
            <a:miter lim="800000"/>
            <a:headEnd/>
            <a:tailEnd/>
          </a:ln>
        </p:spPr>
        <p:txBody>
          <a:bodyPr>
            <a:spAutoFit/>
          </a:bodyPr>
          <a:lstStyle/>
          <a:p>
            <a:r>
              <a:rPr lang="en-US"/>
              <a:t>7.13</a:t>
            </a:r>
          </a:p>
        </p:txBody>
      </p:sp>
      <p:sp>
        <p:nvSpPr>
          <p:cNvPr id="13427" name="TextBox 5"/>
          <p:cNvSpPr txBox="1">
            <a:spLocks noChangeArrowheads="1"/>
          </p:cNvSpPr>
          <p:nvPr/>
        </p:nvSpPr>
        <p:spPr bwMode="auto">
          <a:xfrm>
            <a:off x="2819400" y="3048000"/>
            <a:ext cx="990600" cy="369888"/>
          </a:xfrm>
          <a:prstGeom prst="rect">
            <a:avLst/>
          </a:prstGeom>
          <a:noFill/>
          <a:ln w="9525">
            <a:noFill/>
            <a:miter lim="800000"/>
            <a:headEnd/>
            <a:tailEnd/>
          </a:ln>
        </p:spPr>
        <p:txBody>
          <a:bodyPr>
            <a:spAutoFit/>
          </a:bodyPr>
          <a:lstStyle/>
          <a:p>
            <a:r>
              <a:rPr lang="en-US"/>
              <a:t>107.13</a:t>
            </a:r>
          </a:p>
        </p:txBody>
      </p:sp>
      <p:sp>
        <p:nvSpPr>
          <p:cNvPr id="13428" name="TextBox 6"/>
          <p:cNvSpPr txBox="1">
            <a:spLocks noChangeArrowheads="1"/>
          </p:cNvSpPr>
          <p:nvPr/>
        </p:nvSpPr>
        <p:spPr bwMode="auto">
          <a:xfrm>
            <a:off x="1143000" y="3429000"/>
            <a:ext cx="838200" cy="369888"/>
          </a:xfrm>
          <a:prstGeom prst="rect">
            <a:avLst/>
          </a:prstGeom>
          <a:noFill/>
          <a:ln w="9525">
            <a:noFill/>
            <a:miter lim="800000"/>
            <a:headEnd/>
            <a:tailEnd/>
          </a:ln>
        </p:spPr>
        <p:txBody>
          <a:bodyPr>
            <a:spAutoFit/>
          </a:bodyPr>
          <a:lstStyle/>
          <a:p>
            <a:r>
              <a:rPr lang="en-US" b="1"/>
              <a:t>TP-1</a:t>
            </a:r>
          </a:p>
        </p:txBody>
      </p:sp>
      <p:sp>
        <p:nvSpPr>
          <p:cNvPr id="13429" name="TextBox 8"/>
          <p:cNvSpPr txBox="1">
            <a:spLocks noChangeArrowheads="1"/>
          </p:cNvSpPr>
          <p:nvPr/>
        </p:nvSpPr>
        <p:spPr bwMode="auto">
          <a:xfrm>
            <a:off x="3810000" y="3429000"/>
            <a:ext cx="762000" cy="381000"/>
          </a:xfrm>
          <a:prstGeom prst="rect">
            <a:avLst/>
          </a:prstGeom>
          <a:noFill/>
          <a:ln w="9525">
            <a:noFill/>
            <a:miter lim="800000"/>
            <a:headEnd/>
            <a:tailEnd/>
          </a:ln>
        </p:spPr>
        <p:txBody>
          <a:bodyPr>
            <a:spAutoFit/>
          </a:bodyPr>
          <a:lstStyle/>
          <a:p>
            <a:r>
              <a:rPr lang="en-US"/>
              <a:t>4.26</a:t>
            </a:r>
          </a:p>
        </p:txBody>
      </p:sp>
      <p:sp>
        <p:nvSpPr>
          <p:cNvPr id="13430" name="TextBox 9"/>
          <p:cNvSpPr txBox="1">
            <a:spLocks noChangeArrowheads="1"/>
          </p:cNvSpPr>
          <p:nvPr/>
        </p:nvSpPr>
        <p:spPr bwMode="auto">
          <a:xfrm>
            <a:off x="4648200" y="3429000"/>
            <a:ext cx="914400" cy="369888"/>
          </a:xfrm>
          <a:prstGeom prst="rect">
            <a:avLst/>
          </a:prstGeom>
          <a:noFill/>
          <a:ln w="9525">
            <a:noFill/>
            <a:miter lim="800000"/>
            <a:headEnd/>
            <a:tailEnd/>
          </a:ln>
        </p:spPr>
        <p:txBody>
          <a:bodyPr>
            <a:spAutoFit/>
          </a:bodyPr>
          <a:lstStyle/>
          <a:p>
            <a:r>
              <a:rPr lang="en-US" b="1"/>
              <a:t>102.87</a:t>
            </a:r>
          </a:p>
        </p:txBody>
      </p:sp>
      <p:sp>
        <p:nvSpPr>
          <p:cNvPr id="13431" name="TextBox 10"/>
          <p:cNvSpPr txBox="1">
            <a:spLocks noChangeArrowheads="1"/>
          </p:cNvSpPr>
          <p:nvPr/>
        </p:nvSpPr>
        <p:spPr bwMode="auto">
          <a:xfrm>
            <a:off x="1905000" y="3429000"/>
            <a:ext cx="762000" cy="369888"/>
          </a:xfrm>
          <a:prstGeom prst="rect">
            <a:avLst/>
          </a:prstGeom>
          <a:noFill/>
          <a:ln w="9525">
            <a:noFill/>
            <a:miter lim="800000"/>
            <a:headEnd/>
            <a:tailEnd/>
          </a:ln>
        </p:spPr>
        <p:txBody>
          <a:bodyPr>
            <a:spAutoFit/>
          </a:bodyPr>
          <a:lstStyle/>
          <a:p>
            <a:r>
              <a:rPr lang="en-US"/>
              <a:t>1.75</a:t>
            </a:r>
          </a:p>
        </p:txBody>
      </p:sp>
      <p:sp>
        <p:nvSpPr>
          <p:cNvPr id="13432" name="TextBox 11"/>
          <p:cNvSpPr txBox="1">
            <a:spLocks noChangeArrowheads="1"/>
          </p:cNvSpPr>
          <p:nvPr/>
        </p:nvSpPr>
        <p:spPr bwMode="auto">
          <a:xfrm>
            <a:off x="3810000" y="3962400"/>
            <a:ext cx="762000" cy="381000"/>
          </a:xfrm>
          <a:prstGeom prst="rect">
            <a:avLst/>
          </a:prstGeom>
          <a:noFill/>
          <a:ln w="9525">
            <a:noFill/>
            <a:miter lim="800000"/>
            <a:headEnd/>
            <a:tailEnd/>
          </a:ln>
        </p:spPr>
        <p:txBody>
          <a:bodyPr>
            <a:spAutoFit/>
          </a:bodyPr>
          <a:lstStyle/>
          <a:p>
            <a:r>
              <a:rPr lang="en-US"/>
              <a:t>2.99</a:t>
            </a:r>
          </a:p>
        </p:txBody>
      </p:sp>
      <p:sp>
        <p:nvSpPr>
          <p:cNvPr id="13433" name="TextBox 12"/>
          <p:cNvSpPr txBox="1">
            <a:spLocks noChangeArrowheads="1"/>
          </p:cNvSpPr>
          <p:nvPr/>
        </p:nvSpPr>
        <p:spPr bwMode="auto">
          <a:xfrm>
            <a:off x="2819400" y="3440113"/>
            <a:ext cx="990600" cy="369887"/>
          </a:xfrm>
          <a:prstGeom prst="rect">
            <a:avLst/>
          </a:prstGeom>
          <a:noFill/>
          <a:ln w="9525">
            <a:noFill/>
            <a:miter lim="800000"/>
            <a:headEnd/>
            <a:tailEnd/>
          </a:ln>
        </p:spPr>
        <p:txBody>
          <a:bodyPr>
            <a:spAutoFit/>
          </a:bodyPr>
          <a:lstStyle/>
          <a:p>
            <a:r>
              <a:rPr lang="en-US"/>
              <a:t>104.62</a:t>
            </a:r>
          </a:p>
        </p:txBody>
      </p:sp>
      <p:sp>
        <p:nvSpPr>
          <p:cNvPr id="13434" name="TextBox 13"/>
          <p:cNvSpPr txBox="1">
            <a:spLocks noChangeArrowheads="1"/>
          </p:cNvSpPr>
          <p:nvPr/>
        </p:nvSpPr>
        <p:spPr bwMode="auto">
          <a:xfrm>
            <a:off x="4648200" y="3962400"/>
            <a:ext cx="914400" cy="369888"/>
          </a:xfrm>
          <a:prstGeom prst="rect">
            <a:avLst/>
          </a:prstGeom>
          <a:noFill/>
          <a:ln w="9525">
            <a:noFill/>
            <a:miter lim="800000"/>
            <a:headEnd/>
            <a:tailEnd/>
          </a:ln>
        </p:spPr>
        <p:txBody>
          <a:bodyPr>
            <a:spAutoFit/>
          </a:bodyPr>
          <a:lstStyle/>
          <a:p>
            <a:r>
              <a:rPr lang="en-US" b="1"/>
              <a:t>101.63</a:t>
            </a:r>
          </a:p>
        </p:txBody>
      </p:sp>
      <p:sp>
        <p:nvSpPr>
          <p:cNvPr id="13435" name="TextBox 14"/>
          <p:cNvSpPr txBox="1">
            <a:spLocks noChangeArrowheads="1"/>
          </p:cNvSpPr>
          <p:nvPr/>
        </p:nvSpPr>
        <p:spPr bwMode="auto">
          <a:xfrm>
            <a:off x="1143000" y="3962400"/>
            <a:ext cx="838200" cy="369888"/>
          </a:xfrm>
          <a:prstGeom prst="rect">
            <a:avLst/>
          </a:prstGeom>
          <a:noFill/>
          <a:ln w="9525">
            <a:noFill/>
            <a:miter lim="800000"/>
            <a:headEnd/>
            <a:tailEnd/>
          </a:ln>
        </p:spPr>
        <p:txBody>
          <a:bodyPr>
            <a:spAutoFit/>
          </a:bodyPr>
          <a:lstStyle/>
          <a:p>
            <a:r>
              <a:rPr lang="en-US" b="1"/>
              <a:t>TBM</a:t>
            </a:r>
          </a:p>
        </p:txBody>
      </p:sp>
      <p:sp>
        <p:nvSpPr>
          <p:cNvPr id="13436" name="TextBox 17"/>
          <p:cNvSpPr txBox="1">
            <a:spLocks noChangeArrowheads="1"/>
          </p:cNvSpPr>
          <p:nvPr/>
        </p:nvSpPr>
        <p:spPr bwMode="auto">
          <a:xfrm>
            <a:off x="1143000" y="4419600"/>
            <a:ext cx="838200" cy="369888"/>
          </a:xfrm>
          <a:prstGeom prst="rect">
            <a:avLst/>
          </a:prstGeom>
          <a:noFill/>
          <a:ln w="9525">
            <a:noFill/>
            <a:miter lim="800000"/>
            <a:headEnd/>
            <a:tailEnd/>
          </a:ln>
        </p:spPr>
        <p:txBody>
          <a:bodyPr>
            <a:spAutoFit/>
          </a:bodyPr>
          <a:lstStyle/>
          <a:p>
            <a:r>
              <a:rPr lang="en-US" b="1"/>
              <a:t>TP-2</a:t>
            </a:r>
          </a:p>
        </p:txBody>
      </p:sp>
      <p:sp>
        <p:nvSpPr>
          <p:cNvPr id="13437" name="TextBox 18"/>
          <p:cNvSpPr txBox="1">
            <a:spLocks noChangeArrowheads="1"/>
          </p:cNvSpPr>
          <p:nvPr/>
        </p:nvSpPr>
        <p:spPr bwMode="auto">
          <a:xfrm>
            <a:off x="3810000" y="4419600"/>
            <a:ext cx="762000" cy="381000"/>
          </a:xfrm>
          <a:prstGeom prst="rect">
            <a:avLst/>
          </a:prstGeom>
          <a:noFill/>
          <a:ln w="9525">
            <a:noFill/>
            <a:miter lim="800000"/>
            <a:headEnd/>
            <a:tailEnd/>
          </a:ln>
        </p:spPr>
        <p:txBody>
          <a:bodyPr>
            <a:spAutoFit/>
          </a:bodyPr>
          <a:lstStyle/>
          <a:p>
            <a:r>
              <a:rPr lang="en-US"/>
              <a:t>6.01</a:t>
            </a:r>
          </a:p>
        </p:txBody>
      </p:sp>
      <p:sp>
        <p:nvSpPr>
          <p:cNvPr id="13438" name="TextBox 19"/>
          <p:cNvSpPr txBox="1">
            <a:spLocks noChangeArrowheads="1"/>
          </p:cNvSpPr>
          <p:nvPr/>
        </p:nvSpPr>
        <p:spPr bwMode="auto">
          <a:xfrm>
            <a:off x="4648200" y="4419600"/>
            <a:ext cx="914400" cy="369888"/>
          </a:xfrm>
          <a:prstGeom prst="rect">
            <a:avLst/>
          </a:prstGeom>
          <a:noFill/>
          <a:ln w="9525">
            <a:noFill/>
            <a:miter lim="800000"/>
            <a:headEnd/>
            <a:tailEnd/>
          </a:ln>
        </p:spPr>
        <p:txBody>
          <a:bodyPr>
            <a:spAutoFit/>
          </a:bodyPr>
          <a:lstStyle/>
          <a:p>
            <a:r>
              <a:rPr lang="en-US" b="1"/>
              <a:t>101.24</a:t>
            </a:r>
          </a:p>
        </p:txBody>
      </p:sp>
      <p:sp>
        <p:nvSpPr>
          <p:cNvPr id="13439" name="TextBox 20"/>
          <p:cNvSpPr txBox="1">
            <a:spLocks noChangeArrowheads="1"/>
          </p:cNvSpPr>
          <p:nvPr/>
        </p:nvSpPr>
        <p:spPr bwMode="auto">
          <a:xfrm>
            <a:off x="1905000" y="4419600"/>
            <a:ext cx="762000" cy="369888"/>
          </a:xfrm>
          <a:prstGeom prst="rect">
            <a:avLst/>
          </a:prstGeom>
          <a:noFill/>
          <a:ln w="9525">
            <a:noFill/>
            <a:miter lim="800000"/>
            <a:headEnd/>
            <a:tailEnd/>
          </a:ln>
        </p:spPr>
        <p:txBody>
          <a:bodyPr>
            <a:spAutoFit/>
          </a:bodyPr>
          <a:lstStyle/>
          <a:p>
            <a:r>
              <a:rPr lang="en-US"/>
              <a:t>0.94</a:t>
            </a:r>
          </a:p>
        </p:txBody>
      </p:sp>
      <p:sp>
        <p:nvSpPr>
          <p:cNvPr id="13440" name="TextBox 21"/>
          <p:cNvSpPr txBox="1">
            <a:spLocks noChangeArrowheads="1"/>
          </p:cNvSpPr>
          <p:nvPr/>
        </p:nvSpPr>
        <p:spPr bwMode="auto">
          <a:xfrm>
            <a:off x="2819400" y="3962400"/>
            <a:ext cx="990600" cy="369888"/>
          </a:xfrm>
          <a:prstGeom prst="rect">
            <a:avLst/>
          </a:prstGeom>
          <a:noFill/>
          <a:ln w="9525">
            <a:noFill/>
            <a:miter lim="800000"/>
            <a:headEnd/>
            <a:tailEnd/>
          </a:ln>
        </p:spPr>
        <p:txBody>
          <a:bodyPr>
            <a:spAutoFit/>
          </a:bodyPr>
          <a:lstStyle/>
          <a:p>
            <a:r>
              <a:rPr lang="en-US"/>
              <a:t>107.25</a:t>
            </a:r>
          </a:p>
        </p:txBody>
      </p:sp>
      <p:sp>
        <p:nvSpPr>
          <p:cNvPr id="13441" name="TextBox 22"/>
          <p:cNvSpPr txBox="1">
            <a:spLocks noChangeArrowheads="1"/>
          </p:cNvSpPr>
          <p:nvPr/>
        </p:nvSpPr>
        <p:spPr bwMode="auto">
          <a:xfrm>
            <a:off x="1905000" y="3962400"/>
            <a:ext cx="762000" cy="369888"/>
          </a:xfrm>
          <a:prstGeom prst="rect">
            <a:avLst/>
          </a:prstGeom>
          <a:noFill/>
          <a:ln w="9525">
            <a:noFill/>
            <a:miter lim="800000"/>
            <a:headEnd/>
            <a:tailEnd/>
          </a:ln>
        </p:spPr>
        <p:txBody>
          <a:bodyPr>
            <a:spAutoFit/>
          </a:bodyPr>
          <a:lstStyle/>
          <a:p>
            <a:r>
              <a:rPr lang="en-US"/>
              <a:t>5.62</a:t>
            </a:r>
          </a:p>
        </p:txBody>
      </p:sp>
      <p:sp>
        <p:nvSpPr>
          <p:cNvPr id="13442" name="TextBox 23"/>
          <p:cNvSpPr txBox="1">
            <a:spLocks noChangeArrowheads="1"/>
          </p:cNvSpPr>
          <p:nvPr/>
        </p:nvSpPr>
        <p:spPr bwMode="auto">
          <a:xfrm>
            <a:off x="1143000" y="4953000"/>
            <a:ext cx="838200" cy="369888"/>
          </a:xfrm>
          <a:prstGeom prst="rect">
            <a:avLst/>
          </a:prstGeom>
          <a:noFill/>
          <a:ln w="9525">
            <a:noFill/>
            <a:miter lim="800000"/>
            <a:headEnd/>
            <a:tailEnd/>
          </a:ln>
        </p:spPr>
        <p:txBody>
          <a:bodyPr>
            <a:spAutoFit/>
          </a:bodyPr>
          <a:lstStyle/>
          <a:p>
            <a:r>
              <a:rPr lang="en-US" b="1"/>
              <a:t>TP-3</a:t>
            </a:r>
          </a:p>
        </p:txBody>
      </p:sp>
      <p:sp>
        <p:nvSpPr>
          <p:cNvPr id="13443" name="TextBox 24"/>
          <p:cNvSpPr txBox="1">
            <a:spLocks noChangeArrowheads="1"/>
          </p:cNvSpPr>
          <p:nvPr/>
        </p:nvSpPr>
        <p:spPr bwMode="auto">
          <a:xfrm>
            <a:off x="3810000" y="4953000"/>
            <a:ext cx="762000" cy="381000"/>
          </a:xfrm>
          <a:prstGeom prst="rect">
            <a:avLst/>
          </a:prstGeom>
          <a:noFill/>
          <a:ln w="9525">
            <a:noFill/>
            <a:miter lim="800000"/>
            <a:headEnd/>
            <a:tailEnd/>
          </a:ln>
        </p:spPr>
        <p:txBody>
          <a:bodyPr>
            <a:spAutoFit/>
          </a:bodyPr>
          <a:lstStyle/>
          <a:p>
            <a:r>
              <a:rPr lang="en-US"/>
              <a:t>7.98</a:t>
            </a:r>
          </a:p>
        </p:txBody>
      </p:sp>
      <p:sp>
        <p:nvSpPr>
          <p:cNvPr id="13444" name="TextBox 25"/>
          <p:cNvSpPr txBox="1">
            <a:spLocks noChangeArrowheads="1"/>
          </p:cNvSpPr>
          <p:nvPr/>
        </p:nvSpPr>
        <p:spPr bwMode="auto">
          <a:xfrm>
            <a:off x="4800600" y="4953000"/>
            <a:ext cx="914400" cy="369888"/>
          </a:xfrm>
          <a:prstGeom prst="rect">
            <a:avLst/>
          </a:prstGeom>
          <a:noFill/>
          <a:ln w="9525">
            <a:noFill/>
            <a:miter lim="800000"/>
            <a:headEnd/>
            <a:tailEnd/>
          </a:ln>
        </p:spPr>
        <p:txBody>
          <a:bodyPr>
            <a:spAutoFit/>
          </a:bodyPr>
          <a:lstStyle/>
          <a:p>
            <a:r>
              <a:rPr lang="en-US" b="1"/>
              <a:t>94.20</a:t>
            </a:r>
          </a:p>
        </p:txBody>
      </p:sp>
      <p:sp>
        <p:nvSpPr>
          <p:cNvPr id="13445" name="TextBox 26"/>
          <p:cNvSpPr txBox="1">
            <a:spLocks noChangeArrowheads="1"/>
          </p:cNvSpPr>
          <p:nvPr/>
        </p:nvSpPr>
        <p:spPr bwMode="auto">
          <a:xfrm>
            <a:off x="1905000" y="4953000"/>
            <a:ext cx="762000" cy="369888"/>
          </a:xfrm>
          <a:prstGeom prst="rect">
            <a:avLst/>
          </a:prstGeom>
          <a:noFill/>
          <a:ln w="9525">
            <a:noFill/>
            <a:miter lim="800000"/>
            <a:headEnd/>
            <a:tailEnd/>
          </a:ln>
        </p:spPr>
        <p:txBody>
          <a:bodyPr>
            <a:spAutoFit/>
          </a:bodyPr>
          <a:lstStyle/>
          <a:p>
            <a:r>
              <a:rPr lang="en-US"/>
              <a:t>9.12</a:t>
            </a:r>
          </a:p>
        </p:txBody>
      </p:sp>
      <p:sp>
        <p:nvSpPr>
          <p:cNvPr id="13446" name="TextBox 27"/>
          <p:cNvSpPr txBox="1">
            <a:spLocks noChangeArrowheads="1"/>
          </p:cNvSpPr>
          <p:nvPr/>
        </p:nvSpPr>
        <p:spPr bwMode="auto">
          <a:xfrm>
            <a:off x="2819400" y="4419600"/>
            <a:ext cx="990600" cy="369888"/>
          </a:xfrm>
          <a:prstGeom prst="rect">
            <a:avLst/>
          </a:prstGeom>
          <a:noFill/>
          <a:ln w="9525">
            <a:noFill/>
            <a:miter lim="800000"/>
            <a:headEnd/>
            <a:tailEnd/>
          </a:ln>
        </p:spPr>
        <p:txBody>
          <a:bodyPr>
            <a:spAutoFit/>
          </a:bodyPr>
          <a:lstStyle/>
          <a:p>
            <a:r>
              <a:rPr lang="en-US"/>
              <a:t>102.18</a:t>
            </a:r>
          </a:p>
        </p:txBody>
      </p:sp>
      <p:sp>
        <p:nvSpPr>
          <p:cNvPr id="13447" name="TextBox 28"/>
          <p:cNvSpPr txBox="1">
            <a:spLocks noChangeArrowheads="1"/>
          </p:cNvSpPr>
          <p:nvPr/>
        </p:nvSpPr>
        <p:spPr bwMode="auto">
          <a:xfrm>
            <a:off x="1143000" y="5486400"/>
            <a:ext cx="838200" cy="369888"/>
          </a:xfrm>
          <a:prstGeom prst="rect">
            <a:avLst/>
          </a:prstGeom>
          <a:noFill/>
          <a:ln w="9525">
            <a:noFill/>
            <a:miter lim="800000"/>
            <a:headEnd/>
            <a:tailEnd/>
          </a:ln>
        </p:spPr>
        <p:txBody>
          <a:bodyPr>
            <a:spAutoFit/>
          </a:bodyPr>
          <a:lstStyle/>
          <a:p>
            <a:r>
              <a:rPr lang="en-US" b="1"/>
              <a:t>POR</a:t>
            </a:r>
          </a:p>
        </p:txBody>
      </p:sp>
      <p:sp>
        <p:nvSpPr>
          <p:cNvPr id="13448" name="TextBox 29"/>
          <p:cNvSpPr txBox="1">
            <a:spLocks noChangeArrowheads="1"/>
          </p:cNvSpPr>
          <p:nvPr/>
        </p:nvSpPr>
        <p:spPr bwMode="auto">
          <a:xfrm>
            <a:off x="3810000" y="5486400"/>
            <a:ext cx="762000" cy="381000"/>
          </a:xfrm>
          <a:prstGeom prst="rect">
            <a:avLst/>
          </a:prstGeom>
          <a:noFill/>
          <a:ln w="9525">
            <a:noFill/>
            <a:miter lim="800000"/>
            <a:headEnd/>
            <a:tailEnd/>
          </a:ln>
        </p:spPr>
        <p:txBody>
          <a:bodyPr>
            <a:spAutoFit/>
          </a:bodyPr>
          <a:lstStyle/>
          <a:p>
            <a:r>
              <a:rPr lang="en-US"/>
              <a:t>3.34</a:t>
            </a:r>
          </a:p>
        </p:txBody>
      </p:sp>
      <p:sp>
        <p:nvSpPr>
          <p:cNvPr id="13449" name="TextBox 30"/>
          <p:cNvSpPr txBox="1">
            <a:spLocks noChangeArrowheads="1"/>
          </p:cNvSpPr>
          <p:nvPr/>
        </p:nvSpPr>
        <p:spPr bwMode="auto">
          <a:xfrm>
            <a:off x="4800600" y="5486400"/>
            <a:ext cx="914400" cy="369888"/>
          </a:xfrm>
          <a:prstGeom prst="rect">
            <a:avLst/>
          </a:prstGeom>
          <a:noFill/>
          <a:ln w="9525">
            <a:noFill/>
            <a:miter lim="800000"/>
            <a:headEnd/>
            <a:tailEnd/>
          </a:ln>
        </p:spPr>
        <p:txBody>
          <a:bodyPr>
            <a:spAutoFit/>
          </a:bodyPr>
          <a:lstStyle/>
          <a:p>
            <a:r>
              <a:rPr lang="en-US" b="1"/>
              <a:t>99.98</a:t>
            </a:r>
          </a:p>
        </p:txBody>
      </p:sp>
      <p:sp>
        <p:nvSpPr>
          <p:cNvPr id="13450" name="TextBox 33"/>
          <p:cNvSpPr txBox="1">
            <a:spLocks noChangeArrowheads="1"/>
          </p:cNvSpPr>
          <p:nvPr/>
        </p:nvSpPr>
        <p:spPr bwMode="auto">
          <a:xfrm>
            <a:off x="2819400" y="4964113"/>
            <a:ext cx="990600" cy="369887"/>
          </a:xfrm>
          <a:prstGeom prst="rect">
            <a:avLst/>
          </a:prstGeom>
          <a:noFill/>
          <a:ln w="9525">
            <a:noFill/>
            <a:miter lim="800000"/>
            <a:headEnd/>
            <a:tailEnd/>
          </a:ln>
        </p:spPr>
        <p:txBody>
          <a:bodyPr>
            <a:spAutoFit/>
          </a:bodyPr>
          <a:lstStyle/>
          <a:p>
            <a:r>
              <a:rPr lang="en-US"/>
              <a:t>103.32</a:t>
            </a:r>
          </a:p>
        </p:txBody>
      </p:sp>
      <p:sp>
        <p:nvSpPr>
          <p:cNvPr id="13451" name="TextBox 32"/>
          <p:cNvSpPr txBox="1">
            <a:spLocks noChangeArrowheads="1"/>
          </p:cNvSpPr>
          <p:nvPr/>
        </p:nvSpPr>
        <p:spPr bwMode="auto">
          <a:xfrm>
            <a:off x="2286000" y="6248400"/>
            <a:ext cx="3810000" cy="369888"/>
          </a:xfrm>
          <a:prstGeom prst="rect">
            <a:avLst/>
          </a:prstGeom>
          <a:noFill/>
          <a:ln w="9525">
            <a:noFill/>
            <a:miter lim="800000"/>
            <a:headEnd/>
            <a:tailEnd/>
          </a:ln>
        </p:spPr>
        <p:txBody>
          <a:bodyPr>
            <a:spAutoFit/>
          </a:bodyPr>
          <a:lstStyle/>
          <a:p>
            <a:r>
              <a:rPr lang="en-US" b="1">
                <a:solidFill>
                  <a:srgbClr val="C00000"/>
                </a:solidFill>
              </a:rPr>
              <a:t>CLOSURE ERROR =  - 0.02 ft </a:t>
            </a:r>
          </a:p>
        </p:txBody>
      </p:sp>
      <p:sp>
        <p:nvSpPr>
          <p:cNvPr id="13452" name="TextBox 34"/>
          <p:cNvSpPr txBox="1">
            <a:spLocks noChangeArrowheads="1"/>
          </p:cNvSpPr>
          <p:nvPr/>
        </p:nvSpPr>
        <p:spPr bwMode="auto">
          <a:xfrm>
            <a:off x="4572000" y="5791200"/>
            <a:ext cx="1295400" cy="369888"/>
          </a:xfrm>
          <a:prstGeom prst="rect">
            <a:avLst/>
          </a:prstGeom>
          <a:noFill/>
          <a:ln w="9525">
            <a:noFill/>
            <a:miter lim="800000"/>
            <a:headEnd/>
            <a:tailEnd/>
          </a:ln>
        </p:spPr>
        <p:txBody>
          <a:bodyPr>
            <a:spAutoFit/>
          </a:bodyPr>
          <a:lstStyle/>
          <a:p>
            <a:r>
              <a:rPr lang="en-US" b="1">
                <a:solidFill>
                  <a:srgbClr val="00B050"/>
                </a:solidFill>
              </a:rPr>
              <a:t>- 100.00</a:t>
            </a:r>
          </a:p>
        </p:txBody>
      </p:sp>
      <p:cxnSp>
        <p:nvCxnSpPr>
          <p:cNvPr id="37" name="Straight Connector 36"/>
          <p:cNvCxnSpPr/>
          <p:nvPr/>
        </p:nvCxnSpPr>
        <p:spPr>
          <a:xfrm>
            <a:off x="4419600" y="6248400"/>
            <a:ext cx="12954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4495800" y="6248400"/>
            <a:ext cx="1371600" cy="381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6" name="Straight Connector 35"/>
          <p:cNvCxnSpPr/>
          <p:nvPr/>
        </p:nvCxnSpPr>
        <p:spPr>
          <a:xfrm>
            <a:off x="6781800" y="5943600"/>
            <a:ext cx="12954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3456" name="TextBox 39"/>
          <p:cNvSpPr txBox="1">
            <a:spLocks noChangeArrowheads="1"/>
          </p:cNvSpPr>
          <p:nvPr/>
        </p:nvSpPr>
        <p:spPr bwMode="auto">
          <a:xfrm>
            <a:off x="6096000" y="6030913"/>
            <a:ext cx="1981200" cy="369887"/>
          </a:xfrm>
          <a:prstGeom prst="rect">
            <a:avLst/>
          </a:prstGeom>
          <a:noFill/>
          <a:ln w="9525">
            <a:noFill/>
            <a:miter lim="800000"/>
            <a:headEnd/>
            <a:tailEnd/>
          </a:ln>
        </p:spPr>
        <p:txBody>
          <a:bodyPr>
            <a:spAutoFit/>
          </a:bodyPr>
          <a:lstStyle/>
          <a:p>
            <a:r>
              <a:rPr lang="en-US" b="1">
                <a:solidFill>
                  <a:srgbClr val="C00000"/>
                </a:solidFill>
              </a:rPr>
              <a:t>TOTAL =  2470 ft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Content Placeholder 3" descr="level loop.bmp"/>
          <p:cNvPicPr>
            <a:picLocks noGrp="1" noChangeAspect="1"/>
          </p:cNvPicPr>
          <p:nvPr>
            <p:ph idx="1"/>
          </p:nvPr>
        </p:nvPicPr>
        <p:blipFill>
          <a:blip r:embed="rId3" cstate="print"/>
          <a:srcRect/>
          <a:stretch>
            <a:fillRect/>
          </a:stretch>
        </p:blipFill>
        <p:spPr>
          <a:xfrm>
            <a:off x="457200" y="1981200"/>
            <a:ext cx="8229600" cy="3941763"/>
          </a:xfrm>
        </p:spPr>
      </p:pic>
      <p:sp>
        <p:nvSpPr>
          <p:cNvPr id="14339" name="Title 1"/>
          <p:cNvSpPr>
            <a:spLocks noGrp="1"/>
          </p:cNvSpPr>
          <p:nvPr>
            <p:ph type="title"/>
          </p:nvPr>
        </p:nvSpPr>
        <p:spPr/>
        <p:txBody>
          <a:bodyPr/>
          <a:lstStyle/>
          <a:p>
            <a:r>
              <a:rPr lang="en-US" smtClean="0"/>
              <a:t>Level Loop </a:t>
            </a:r>
            <a:br>
              <a:rPr lang="en-US" smtClean="0"/>
            </a:br>
            <a:r>
              <a:rPr lang="en-US" sz="3200" smtClean="0"/>
              <a:t>(or Closed Circuit)</a:t>
            </a:r>
          </a:p>
        </p:txBody>
      </p:sp>
      <p:sp>
        <p:nvSpPr>
          <p:cNvPr id="14340" name="TextBox 5"/>
          <p:cNvSpPr txBox="1">
            <a:spLocks noChangeArrowheads="1"/>
          </p:cNvSpPr>
          <p:nvPr/>
        </p:nvSpPr>
        <p:spPr bwMode="auto">
          <a:xfrm>
            <a:off x="1447800" y="3733800"/>
            <a:ext cx="1676400" cy="369888"/>
          </a:xfrm>
          <a:prstGeom prst="rect">
            <a:avLst/>
          </a:prstGeom>
          <a:noFill/>
          <a:ln w="9525">
            <a:noFill/>
            <a:miter lim="800000"/>
            <a:headEnd/>
            <a:tailEnd/>
          </a:ln>
        </p:spPr>
        <p:txBody>
          <a:bodyPr>
            <a:spAutoFit/>
          </a:bodyPr>
          <a:lstStyle/>
          <a:p>
            <a:r>
              <a:rPr lang="en-US">
                <a:solidFill>
                  <a:srgbClr val="0000FF"/>
                </a:solidFill>
              </a:rPr>
              <a:t>Elev. 100.00 ft</a:t>
            </a:r>
          </a:p>
        </p:txBody>
      </p:sp>
      <p:sp>
        <p:nvSpPr>
          <p:cNvPr id="14341" name="TextBox 7"/>
          <p:cNvSpPr txBox="1">
            <a:spLocks noChangeArrowheads="1"/>
          </p:cNvSpPr>
          <p:nvPr/>
        </p:nvSpPr>
        <p:spPr bwMode="auto">
          <a:xfrm rot="284384">
            <a:off x="5857875" y="4533900"/>
            <a:ext cx="1216025" cy="369888"/>
          </a:xfrm>
          <a:prstGeom prst="rect">
            <a:avLst/>
          </a:prstGeom>
          <a:noFill/>
          <a:ln w="9525">
            <a:noFill/>
            <a:miter lim="800000"/>
            <a:headEnd/>
            <a:tailEnd/>
          </a:ln>
        </p:spPr>
        <p:txBody>
          <a:bodyPr>
            <a:spAutoFit/>
          </a:bodyPr>
          <a:lstStyle/>
          <a:p>
            <a:r>
              <a:rPr lang="en-US"/>
              <a:t>180 ft</a:t>
            </a:r>
          </a:p>
        </p:txBody>
      </p:sp>
      <p:sp>
        <p:nvSpPr>
          <p:cNvPr id="14342" name="TextBox 8"/>
          <p:cNvSpPr txBox="1">
            <a:spLocks noChangeArrowheads="1"/>
          </p:cNvSpPr>
          <p:nvPr/>
        </p:nvSpPr>
        <p:spPr bwMode="auto">
          <a:xfrm rot="-5247552">
            <a:off x="7083425" y="2863850"/>
            <a:ext cx="914400" cy="368300"/>
          </a:xfrm>
          <a:prstGeom prst="rect">
            <a:avLst/>
          </a:prstGeom>
          <a:noFill/>
          <a:ln w="9525">
            <a:noFill/>
            <a:miter lim="800000"/>
            <a:headEnd/>
            <a:tailEnd/>
          </a:ln>
        </p:spPr>
        <p:txBody>
          <a:bodyPr>
            <a:spAutoFit/>
          </a:bodyPr>
          <a:lstStyle/>
          <a:p>
            <a:r>
              <a:rPr lang="en-US"/>
              <a:t>210 ft</a:t>
            </a:r>
          </a:p>
        </p:txBody>
      </p:sp>
      <p:sp>
        <p:nvSpPr>
          <p:cNvPr id="14343" name="TextBox 9"/>
          <p:cNvSpPr txBox="1">
            <a:spLocks noChangeArrowheads="1"/>
          </p:cNvSpPr>
          <p:nvPr/>
        </p:nvSpPr>
        <p:spPr bwMode="auto">
          <a:xfrm rot="646704">
            <a:off x="2489200" y="4805363"/>
            <a:ext cx="1262063" cy="369887"/>
          </a:xfrm>
          <a:prstGeom prst="rect">
            <a:avLst/>
          </a:prstGeom>
          <a:noFill/>
          <a:ln w="9525">
            <a:noFill/>
            <a:miter lim="800000"/>
            <a:headEnd/>
            <a:tailEnd/>
          </a:ln>
        </p:spPr>
        <p:txBody>
          <a:bodyPr>
            <a:spAutoFit/>
          </a:bodyPr>
          <a:lstStyle/>
          <a:p>
            <a:r>
              <a:rPr lang="en-US"/>
              <a:t>260 ft</a:t>
            </a:r>
          </a:p>
        </p:txBody>
      </p:sp>
      <p:sp>
        <p:nvSpPr>
          <p:cNvPr id="14344" name="TextBox 10"/>
          <p:cNvSpPr txBox="1">
            <a:spLocks noChangeArrowheads="1"/>
          </p:cNvSpPr>
          <p:nvPr/>
        </p:nvSpPr>
        <p:spPr bwMode="auto">
          <a:xfrm>
            <a:off x="609600" y="1447800"/>
            <a:ext cx="1676400" cy="646113"/>
          </a:xfrm>
          <a:prstGeom prst="rect">
            <a:avLst/>
          </a:prstGeom>
          <a:noFill/>
          <a:ln w="9525">
            <a:noFill/>
            <a:miter lim="800000"/>
            <a:headEnd/>
            <a:tailEnd/>
          </a:ln>
        </p:spPr>
        <p:txBody>
          <a:bodyPr>
            <a:spAutoFit/>
          </a:bodyPr>
          <a:lstStyle/>
          <a:p>
            <a:r>
              <a:rPr lang="en-US"/>
              <a:t>Instrument location (TYP)</a:t>
            </a:r>
          </a:p>
        </p:txBody>
      </p:sp>
      <p:cxnSp>
        <p:nvCxnSpPr>
          <p:cNvPr id="13" name="Straight Arrow Connector 12"/>
          <p:cNvCxnSpPr/>
          <p:nvPr/>
        </p:nvCxnSpPr>
        <p:spPr>
          <a:xfrm rot="16200000" flipH="1">
            <a:off x="2095500" y="2095500"/>
            <a:ext cx="838200" cy="609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346" name="TextBox 18"/>
          <p:cNvSpPr txBox="1">
            <a:spLocks noChangeArrowheads="1"/>
          </p:cNvSpPr>
          <p:nvPr/>
        </p:nvSpPr>
        <p:spPr bwMode="auto">
          <a:xfrm rot="3522381">
            <a:off x="1408112" y="4302126"/>
            <a:ext cx="822325" cy="368300"/>
          </a:xfrm>
          <a:prstGeom prst="rect">
            <a:avLst/>
          </a:prstGeom>
          <a:noFill/>
          <a:ln w="9525">
            <a:noFill/>
            <a:miter lim="800000"/>
            <a:headEnd/>
            <a:tailEnd/>
          </a:ln>
        </p:spPr>
        <p:txBody>
          <a:bodyPr>
            <a:spAutoFit/>
          </a:bodyPr>
          <a:lstStyle/>
          <a:p>
            <a:r>
              <a:rPr lang="en-US"/>
              <a:t>248 ft</a:t>
            </a:r>
          </a:p>
        </p:txBody>
      </p:sp>
      <p:sp>
        <p:nvSpPr>
          <p:cNvPr id="14347" name="TextBox 19"/>
          <p:cNvSpPr txBox="1">
            <a:spLocks noChangeArrowheads="1"/>
          </p:cNvSpPr>
          <p:nvPr/>
        </p:nvSpPr>
        <p:spPr bwMode="auto">
          <a:xfrm rot="-1283269">
            <a:off x="4143375" y="4595813"/>
            <a:ext cx="1347788" cy="369887"/>
          </a:xfrm>
          <a:prstGeom prst="rect">
            <a:avLst/>
          </a:prstGeom>
          <a:noFill/>
          <a:ln w="9525">
            <a:noFill/>
            <a:miter lim="800000"/>
            <a:headEnd/>
            <a:tailEnd/>
          </a:ln>
        </p:spPr>
        <p:txBody>
          <a:bodyPr>
            <a:spAutoFit/>
          </a:bodyPr>
          <a:lstStyle/>
          <a:p>
            <a:r>
              <a:rPr lang="en-US"/>
              <a:t>192 ft</a:t>
            </a:r>
          </a:p>
        </p:txBody>
      </p:sp>
      <p:sp>
        <p:nvSpPr>
          <p:cNvPr id="14348" name="TextBox 20"/>
          <p:cNvSpPr txBox="1">
            <a:spLocks noChangeArrowheads="1"/>
          </p:cNvSpPr>
          <p:nvPr/>
        </p:nvSpPr>
        <p:spPr bwMode="auto">
          <a:xfrm rot="-3354242">
            <a:off x="6866731" y="4087019"/>
            <a:ext cx="866775" cy="369888"/>
          </a:xfrm>
          <a:prstGeom prst="rect">
            <a:avLst/>
          </a:prstGeom>
          <a:noFill/>
          <a:ln w="9525">
            <a:noFill/>
            <a:miter lim="800000"/>
            <a:headEnd/>
            <a:tailEnd/>
          </a:ln>
        </p:spPr>
        <p:txBody>
          <a:bodyPr>
            <a:spAutoFit/>
          </a:bodyPr>
          <a:lstStyle/>
          <a:p>
            <a:r>
              <a:rPr lang="en-US"/>
              <a:t>214 ft</a:t>
            </a:r>
          </a:p>
        </p:txBody>
      </p:sp>
      <p:sp>
        <p:nvSpPr>
          <p:cNvPr id="24" name="Oval 23"/>
          <p:cNvSpPr/>
          <p:nvPr/>
        </p:nvSpPr>
        <p:spPr>
          <a:xfrm>
            <a:off x="7924800" y="3657600"/>
            <a:ext cx="381000" cy="381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350" name="TextBox 24"/>
          <p:cNvSpPr txBox="1">
            <a:spLocks noChangeArrowheads="1"/>
          </p:cNvSpPr>
          <p:nvPr/>
        </p:nvSpPr>
        <p:spPr bwMode="auto">
          <a:xfrm>
            <a:off x="7924800" y="3657600"/>
            <a:ext cx="228600" cy="369888"/>
          </a:xfrm>
          <a:prstGeom prst="rect">
            <a:avLst/>
          </a:prstGeom>
          <a:noFill/>
          <a:ln w="9525">
            <a:noFill/>
            <a:miter lim="800000"/>
            <a:headEnd/>
            <a:tailEnd/>
          </a:ln>
        </p:spPr>
        <p:txBody>
          <a:bodyPr>
            <a:spAutoFit/>
          </a:bodyPr>
          <a:lstStyle/>
          <a:p>
            <a:r>
              <a:rPr lang="en-US"/>
              <a:t>3</a:t>
            </a:r>
          </a:p>
        </p:txBody>
      </p:sp>
      <p:sp>
        <p:nvSpPr>
          <p:cNvPr id="14351" name="TextBox 22"/>
          <p:cNvSpPr txBox="1">
            <a:spLocks noChangeArrowheads="1"/>
          </p:cNvSpPr>
          <p:nvPr/>
        </p:nvSpPr>
        <p:spPr bwMode="auto">
          <a:xfrm>
            <a:off x="7924800" y="2514600"/>
            <a:ext cx="1219200" cy="923925"/>
          </a:xfrm>
          <a:prstGeom prst="rect">
            <a:avLst/>
          </a:prstGeom>
          <a:noFill/>
          <a:ln w="9525">
            <a:noFill/>
            <a:miter lim="800000"/>
            <a:headEnd/>
            <a:tailEnd/>
          </a:ln>
        </p:spPr>
        <p:txBody>
          <a:bodyPr>
            <a:spAutoFit/>
          </a:bodyPr>
          <a:lstStyle/>
          <a:p>
            <a:r>
              <a:rPr lang="en-US">
                <a:solidFill>
                  <a:srgbClr val="FF0000"/>
                </a:solidFill>
              </a:rPr>
              <a:t>Elev. 101.63 ft</a:t>
            </a:r>
          </a:p>
          <a:p>
            <a:endParaRPr lang="en-US"/>
          </a:p>
        </p:txBody>
      </p:sp>
      <p:sp>
        <p:nvSpPr>
          <p:cNvPr id="26" name="Oval 25"/>
          <p:cNvSpPr/>
          <p:nvPr/>
        </p:nvSpPr>
        <p:spPr>
          <a:xfrm>
            <a:off x="5181600" y="4953000"/>
            <a:ext cx="381000" cy="381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353" name="TextBox 26"/>
          <p:cNvSpPr txBox="1">
            <a:spLocks noChangeArrowheads="1"/>
          </p:cNvSpPr>
          <p:nvPr/>
        </p:nvSpPr>
        <p:spPr bwMode="auto">
          <a:xfrm>
            <a:off x="5181600" y="4953000"/>
            <a:ext cx="228600" cy="369888"/>
          </a:xfrm>
          <a:prstGeom prst="rect">
            <a:avLst/>
          </a:prstGeom>
          <a:noFill/>
          <a:ln w="9525">
            <a:noFill/>
            <a:miter lim="800000"/>
            <a:headEnd/>
            <a:tailEnd/>
          </a:ln>
        </p:spPr>
        <p:txBody>
          <a:bodyPr>
            <a:spAutoFit/>
          </a:bodyPr>
          <a:lstStyle/>
          <a:p>
            <a:r>
              <a:rPr lang="en-US"/>
              <a:t>4</a:t>
            </a:r>
          </a:p>
        </p:txBody>
      </p:sp>
      <p:sp>
        <p:nvSpPr>
          <p:cNvPr id="28" name="Oval 27"/>
          <p:cNvSpPr/>
          <p:nvPr/>
        </p:nvSpPr>
        <p:spPr>
          <a:xfrm>
            <a:off x="1828800" y="5105400"/>
            <a:ext cx="381000" cy="381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355" name="TextBox 28"/>
          <p:cNvSpPr txBox="1">
            <a:spLocks noChangeArrowheads="1"/>
          </p:cNvSpPr>
          <p:nvPr/>
        </p:nvSpPr>
        <p:spPr bwMode="auto">
          <a:xfrm>
            <a:off x="1828800" y="5105400"/>
            <a:ext cx="228600" cy="369888"/>
          </a:xfrm>
          <a:prstGeom prst="rect">
            <a:avLst/>
          </a:prstGeom>
          <a:noFill/>
          <a:ln w="9525">
            <a:noFill/>
            <a:miter lim="800000"/>
            <a:headEnd/>
            <a:tailEnd/>
          </a:ln>
        </p:spPr>
        <p:txBody>
          <a:bodyPr>
            <a:spAutoFit/>
          </a:bodyPr>
          <a:lstStyle/>
          <a:p>
            <a:r>
              <a:rPr lang="en-US"/>
              <a:t>5</a:t>
            </a:r>
          </a:p>
        </p:txBody>
      </p:sp>
      <p:sp>
        <p:nvSpPr>
          <p:cNvPr id="14356" name="TextBox 21"/>
          <p:cNvSpPr txBox="1">
            <a:spLocks noChangeArrowheads="1"/>
          </p:cNvSpPr>
          <p:nvPr/>
        </p:nvSpPr>
        <p:spPr bwMode="auto">
          <a:xfrm rot="-1736340">
            <a:off x="1436688" y="3017838"/>
            <a:ext cx="1217612" cy="368300"/>
          </a:xfrm>
          <a:prstGeom prst="rect">
            <a:avLst/>
          </a:prstGeom>
          <a:noFill/>
          <a:ln w="9525">
            <a:noFill/>
            <a:miter lim="800000"/>
            <a:headEnd/>
            <a:tailEnd/>
          </a:ln>
        </p:spPr>
        <p:txBody>
          <a:bodyPr>
            <a:spAutoFit/>
          </a:bodyPr>
          <a:lstStyle/>
          <a:p>
            <a:r>
              <a:rPr lang="en-US"/>
              <a:t>300 ft</a:t>
            </a:r>
          </a:p>
        </p:txBody>
      </p:sp>
      <p:sp>
        <p:nvSpPr>
          <p:cNvPr id="14357" name="TextBox 29"/>
          <p:cNvSpPr txBox="1">
            <a:spLocks noChangeArrowheads="1"/>
          </p:cNvSpPr>
          <p:nvPr/>
        </p:nvSpPr>
        <p:spPr bwMode="auto">
          <a:xfrm rot="197995">
            <a:off x="3348038" y="2419350"/>
            <a:ext cx="928687" cy="369888"/>
          </a:xfrm>
          <a:prstGeom prst="rect">
            <a:avLst/>
          </a:prstGeom>
          <a:noFill/>
          <a:ln w="9525">
            <a:noFill/>
            <a:miter lim="800000"/>
            <a:headEnd/>
            <a:tailEnd/>
          </a:ln>
        </p:spPr>
        <p:txBody>
          <a:bodyPr>
            <a:spAutoFit/>
          </a:bodyPr>
          <a:lstStyle/>
          <a:p>
            <a:r>
              <a:rPr lang="en-US"/>
              <a:t>286 ft</a:t>
            </a:r>
          </a:p>
        </p:txBody>
      </p:sp>
      <p:sp>
        <p:nvSpPr>
          <p:cNvPr id="14358" name="TextBox 30"/>
          <p:cNvSpPr txBox="1">
            <a:spLocks noChangeArrowheads="1"/>
          </p:cNvSpPr>
          <p:nvPr/>
        </p:nvSpPr>
        <p:spPr bwMode="auto">
          <a:xfrm rot="-1603699">
            <a:off x="4710113" y="2117725"/>
            <a:ext cx="922337" cy="368300"/>
          </a:xfrm>
          <a:prstGeom prst="rect">
            <a:avLst/>
          </a:prstGeom>
          <a:noFill/>
          <a:ln w="9525">
            <a:noFill/>
            <a:miter lim="800000"/>
            <a:headEnd/>
            <a:tailEnd/>
          </a:ln>
        </p:spPr>
        <p:txBody>
          <a:bodyPr>
            <a:spAutoFit/>
          </a:bodyPr>
          <a:lstStyle/>
          <a:p>
            <a:r>
              <a:rPr lang="en-US"/>
              <a:t>290  ft</a:t>
            </a:r>
          </a:p>
        </p:txBody>
      </p:sp>
      <p:sp>
        <p:nvSpPr>
          <p:cNvPr id="14359" name="TextBox 31"/>
          <p:cNvSpPr txBox="1">
            <a:spLocks noChangeArrowheads="1"/>
          </p:cNvSpPr>
          <p:nvPr/>
        </p:nvSpPr>
        <p:spPr bwMode="auto">
          <a:xfrm rot="277586">
            <a:off x="6261100" y="1954213"/>
            <a:ext cx="1216025" cy="369887"/>
          </a:xfrm>
          <a:prstGeom prst="rect">
            <a:avLst/>
          </a:prstGeom>
          <a:noFill/>
          <a:ln w="9525">
            <a:noFill/>
            <a:miter lim="800000"/>
            <a:headEnd/>
            <a:tailEnd/>
          </a:ln>
        </p:spPr>
        <p:txBody>
          <a:bodyPr>
            <a:spAutoFit/>
          </a:bodyPr>
          <a:lstStyle/>
          <a:p>
            <a:r>
              <a:rPr lang="en-US"/>
              <a:t>290  ft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Allowable Error</a:t>
            </a:r>
          </a:p>
        </p:txBody>
      </p:sp>
      <p:pic>
        <p:nvPicPr>
          <p:cNvPr id="15363" name="Picture 3" descr="https://engineering.purdue.edu/~asm215/topics/allowerr.gif"/>
          <p:cNvPicPr>
            <a:picLocks noChangeAspect="1" noChangeArrowheads="1"/>
          </p:cNvPicPr>
          <p:nvPr/>
        </p:nvPicPr>
        <p:blipFill>
          <a:blip r:embed="rId3" cstate="print"/>
          <a:srcRect b="49091"/>
          <a:stretch>
            <a:fillRect/>
          </a:stretch>
        </p:blipFill>
        <p:spPr bwMode="auto">
          <a:xfrm>
            <a:off x="1905000" y="1600200"/>
            <a:ext cx="5181600" cy="1066800"/>
          </a:xfrm>
          <a:prstGeom prst="rect">
            <a:avLst/>
          </a:prstGeom>
          <a:noFill/>
          <a:ln w="9525">
            <a:noFill/>
            <a:miter lim="800000"/>
            <a:headEnd/>
            <a:tailEnd/>
          </a:ln>
        </p:spPr>
      </p:pic>
      <p:sp>
        <p:nvSpPr>
          <p:cNvPr id="1536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5365"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5366"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5367"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536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5369" name="TextBox 14"/>
          <p:cNvSpPr txBox="1">
            <a:spLocks noChangeArrowheads="1"/>
          </p:cNvSpPr>
          <p:nvPr/>
        </p:nvSpPr>
        <p:spPr bwMode="auto">
          <a:xfrm>
            <a:off x="1676400" y="5715000"/>
            <a:ext cx="5410200" cy="584200"/>
          </a:xfrm>
          <a:prstGeom prst="rect">
            <a:avLst/>
          </a:prstGeom>
          <a:noFill/>
          <a:ln w="9525">
            <a:noFill/>
            <a:miter lim="800000"/>
            <a:headEnd/>
            <a:tailEnd/>
          </a:ln>
        </p:spPr>
        <p:txBody>
          <a:bodyPr>
            <a:spAutoFit/>
          </a:bodyPr>
          <a:lstStyle/>
          <a:p>
            <a:pPr algn="ctr"/>
            <a:r>
              <a:rPr lang="en-US" sz="3200">
                <a:solidFill>
                  <a:srgbClr val="0000FF"/>
                </a:solidFill>
              </a:rPr>
              <a:t>Survey data is acceptable</a:t>
            </a:r>
          </a:p>
        </p:txBody>
      </p:sp>
      <p:sp>
        <p:nvSpPr>
          <p:cNvPr id="1537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15371"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066800" y="2895600"/>
            <a:ext cx="6503988" cy="1143000"/>
          </a:xfrm>
          <a:prstGeom prst="rect">
            <a:avLst/>
          </a:prstGeom>
          <a:noFill/>
          <a:ln w="9525">
            <a:noFill/>
            <a:miter lim="800000"/>
            <a:headEnd/>
            <a:tailEnd/>
          </a:ln>
        </p:spPr>
      </p:pic>
      <p:sp>
        <p:nvSpPr>
          <p:cNvPr id="15372" name="Rectangle 3"/>
          <p:cNvSpPr>
            <a:spLocks noChangeArrowheads="1"/>
          </p:cNvSpPr>
          <p:nvPr/>
        </p:nvSpPr>
        <p:spPr bwMode="auto">
          <a:xfrm>
            <a:off x="914400" y="1533525"/>
            <a:ext cx="9144000" cy="0"/>
          </a:xfrm>
          <a:prstGeom prst="rect">
            <a:avLst/>
          </a:prstGeom>
          <a:noFill/>
          <a:ln w="9525">
            <a:noFill/>
            <a:miter lim="800000"/>
            <a:headEnd/>
            <a:tailEnd/>
          </a:ln>
        </p:spPr>
        <p:txBody>
          <a:bodyPr wrap="none" anchor="ctr">
            <a:spAutoFit/>
          </a:bodyPr>
          <a:lstStyle/>
          <a:p>
            <a:endParaRPr lang="en-US"/>
          </a:p>
        </p:txBody>
      </p:sp>
      <p:sp>
        <p:nvSpPr>
          <p:cNvPr id="15373"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15374" name="Picture 4"/>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04800" y="4495800"/>
            <a:ext cx="8534400" cy="436563"/>
          </a:xfrm>
          <a:prstGeom prst="rect">
            <a:avLst/>
          </a:prstGeom>
          <a:noFill/>
          <a:ln w="9525">
            <a:noFill/>
            <a:miter lim="800000"/>
            <a:headEnd/>
            <a:tailEnd/>
          </a:ln>
        </p:spPr>
      </p:pic>
      <p:sp>
        <p:nvSpPr>
          <p:cNvPr id="15375" name="Rectangle 6"/>
          <p:cNvSpPr>
            <a:spLocks noChangeArrowheads="1"/>
          </p:cNvSpPr>
          <p:nvPr/>
        </p:nvSpPr>
        <p:spPr bwMode="auto">
          <a:xfrm>
            <a:off x="914400" y="819150"/>
            <a:ext cx="9144000" cy="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Reducing Errors</a:t>
            </a:r>
          </a:p>
        </p:txBody>
      </p:sp>
      <p:sp>
        <p:nvSpPr>
          <p:cNvPr id="3" name="Content Placeholder 2"/>
          <p:cNvSpPr>
            <a:spLocks noGrp="1"/>
          </p:cNvSpPr>
          <p:nvPr>
            <p:ph idx="1"/>
          </p:nvPr>
        </p:nvSpPr>
        <p:spPr>
          <a:xfrm>
            <a:off x="457200" y="1600200"/>
            <a:ext cx="8229600" cy="4267200"/>
          </a:xfrm>
        </p:spPr>
        <p:txBody>
          <a:bodyPr/>
          <a:lstStyle/>
          <a:p>
            <a:pPr>
              <a:defRPr/>
            </a:pPr>
            <a:r>
              <a:rPr lang="en-US" sz="2800" dirty="0" smtClean="0"/>
              <a:t>Check that bubble is centered for EVERY rod reading.</a:t>
            </a:r>
          </a:p>
          <a:p>
            <a:pPr>
              <a:defRPr/>
            </a:pPr>
            <a:r>
              <a:rPr lang="en-US" sz="2800" dirty="0" smtClean="0"/>
              <a:t>Keep the rod plumb during each reading.</a:t>
            </a:r>
          </a:p>
          <a:p>
            <a:pPr>
              <a:defRPr/>
            </a:pPr>
            <a:r>
              <a:rPr lang="en-US" sz="2800" dirty="0" smtClean="0"/>
              <a:t>Establish equal BS and FS reading distances. </a:t>
            </a:r>
          </a:p>
          <a:p>
            <a:pPr lvl="1">
              <a:defRPr/>
            </a:pPr>
            <a:r>
              <a:rPr lang="en-US" sz="2400" dirty="0" smtClean="0">
                <a:ea typeface="+mn-ea"/>
                <a:cs typeface="+mn-cs"/>
              </a:rPr>
              <a:t>Equal reading distances will cancel out any error caused by the line of sight not being parallel with the axis of the bubble tube.</a:t>
            </a:r>
          </a:p>
          <a:p>
            <a:pPr lvl="1">
              <a:defRPr/>
            </a:pPr>
            <a:r>
              <a:rPr lang="en-US" dirty="0" smtClean="0">
                <a:ea typeface="+mn-ea"/>
                <a:cs typeface="+mn-cs"/>
              </a:rPr>
              <a:t> </a:t>
            </a:r>
            <a:r>
              <a:rPr lang="en-US" sz="2400" dirty="0" smtClean="0">
                <a:ea typeface="+mn-ea"/>
                <a:cs typeface="+mn-cs"/>
              </a:rPr>
              <a:t>This is not always possible due to terrain.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Common Errors</a:t>
            </a:r>
          </a:p>
        </p:txBody>
      </p:sp>
      <p:sp>
        <p:nvSpPr>
          <p:cNvPr id="17411" name="Content Placeholder 2"/>
          <p:cNvSpPr>
            <a:spLocks noGrp="1"/>
          </p:cNvSpPr>
          <p:nvPr>
            <p:ph idx="1"/>
          </p:nvPr>
        </p:nvSpPr>
        <p:spPr>
          <a:xfrm>
            <a:off x="457200" y="1600200"/>
            <a:ext cx="8229600" cy="2971800"/>
          </a:xfrm>
        </p:spPr>
        <p:txBody>
          <a:bodyPr/>
          <a:lstStyle/>
          <a:p>
            <a:r>
              <a:rPr lang="en-US" smtClean="0"/>
              <a:t>Faulty rod reading (verify reading)</a:t>
            </a:r>
          </a:p>
          <a:p>
            <a:r>
              <a:rPr lang="en-US" smtClean="0"/>
              <a:t>Rod not fully extended (high reading) </a:t>
            </a:r>
          </a:p>
          <a:p>
            <a:r>
              <a:rPr lang="en-US" smtClean="0"/>
              <a:t>Tripod movement during reading </a:t>
            </a:r>
          </a:p>
          <a:p>
            <a:r>
              <a:rPr lang="en-US" smtClean="0"/>
              <a:t>Confusion between recording BS and FS entries in the field book</a:t>
            </a:r>
          </a:p>
          <a:p>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Can You Top That?</a:t>
            </a:r>
          </a:p>
        </p:txBody>
      </p:sp>
      <p:pic>
        <p:nvPicPr>
          <p:cNvPr id="18435" name="Picture 2" descr="http://www.photolib.noaa.gov/bigs/theb1809.jpg"/>
          <p:cNvPicPr>
            <a:picLocks noGrp="1" noChangeAspect="1" noChangeArrowheads="1"/>
          </p:cNvPicPr>
          <p:nvPr>
            <p:ph idx="1"/>
          </p:nvPr>
        </p:nvPicPr>
        <p:blipFill>
          <a:blip r:embed="rId3" cstate="print"/>
          <a:srcRect/>
          <a:stretch>
            <a:fillRect/>
          </a:stretch>
        </p:blipFill>
        <p:spPr>
          <a:xfrm>
            <a:off x="1524000" y="1371600"/>
            <a:ext cx="6172200" cy="4025900"/>
          </a:xfrm>
        </p:spPr>
      </p:pic>
      <p:sp>
        <p:nvSpPr>
          <p:cNvPr id="18436" name="Rectangle 5"/>
          <p:cNvSpPr>
            <a:spLocks noChangeArrowheads="1"/>
          </p:cNvSpPr>
          <p:nvPr/>
        </p:nvSpPr>
        <p:spPr bwMode="auto">
          <a:xfrm>
            <a:off x="990600" y="5715000"/>
            <a:ext cx="7391400" cy="923925"/>
          </a:xfrm>
          <a:prstGeom prst="rect">
            <a:avLst/>
          </a:prstGeom>
          <a:noFill/>
          <a:ln w="9525">
            <a:noFill/>
            <a:miter lim="800000"/>
            <a:headEnd/>
            <a:tailEnd/>
          </a:ln>
        </p:spPr>
        <p:txBody>
          <a:bodyPr>
            <a:spAutoFit/>
          </a:bodyPr>
          <a:lstStyle/>
          <a:p>
            <a:r>
              <a:rPr lang="en-US"/>
              <a:t>According to NOAA,  this survey party made 329 setups in 7 hours and 55 minutes working in an area of extreme grades in the Western United States in 1934.</a:t>
            </a:r>
          </a:p>
        </p:txBody>
      </p:sp>
      <p:sp>
        <p:nvSpPr>
          <p:cNvPr id="18437" name="TextBox 6"/>
          <p:cNvSpPr txBox="1">
            <a:spLocks noChangeArrowheads="1"/>
          </p:cNvSpPr>
          <p:nvPr/>
        </p:nvSpPr>
        <p:spPr bwMode="auto">
          <a:xfrm>
            <a:off x="1600200" y="5486400"/>
            <a:ext cx="4800600" cy="215900"/>
          </a:xfrm>
          <a:prstGeom prst="rect">
            <a:avLst/>
          </a:prstGeom>
          <a:noFill/>
          <a:ln w="9525">
            <a:noFill/>
            <a:miter lim="800000"/>
            <a:headEnd/>
            <a:tailEnd/>
          </a:ln>
        </p:spPr>
        <p:txBody>
          <a:bodyPr>
            <a:spAutoFit/>
          </a:bodyPr>
          <a:lstStyle/>
          <a:p>
            <a:r>
              <a:rPr lang="en-US" sz="800"/>
              <a:t>Courtesy NOAA Photo Library http://www.photolib.noaa.gov/htmls/theb1809.htm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Image Sources</a:t>
            </a:r>
          </a:p>
        </p:txBody>
      </p:sp>
      <p:sp>
        <p:nvSpPr>
          <p:cNvPr id="19459" name="Content Placeholder 2"/>
          <p:cNvSpPr>
            <a:spLocks noGrp="1"/>
          </p:cNvSpPr>
          <p:nvPr>
            <p:ph idx="1"/>
          </p:nvPr>
        </p:nvSpPr>
        <p:spPr/>
        <p:txBody>
          <a:bodyPr/>
          <a:lstStyle/>
          <a:p>
            <a:pPr>
              <a:buFontTx/>
              <a:buNone/>
            </a:pPr>
            <a:r>
              <a:rPr lang="en-US" sz="2400" smtClean="0"/>
              <a:t>National Oceanographic and Atmospheric Administration Photo Library </a:t>
            </a:r>
            <a:r>
              <a:rPr lang="en-US" sz="2400" smtClean="0">
                <a:hlinkClick r:id="rId3"/>
              </a:rPr>
              <a:t>http://www.photolib.noaa.gov/cgs/marks1.html</a:t>
            </a:r>
            <a:endParaRPr lang="en-US" sz="2400" smtClean="0"/>
          </a:p>
          <a:p>
            <a:pPr>
              <a:buFontTx/>
              <a:buNone/>
            </a:pPr>
            <a:endParaRPr lang="en-US" sz="24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Content Placeholder 3" descr="level loop.bmp"/>
          <p:cNvPicPr>
            <a:picLocks noGrp="1" noChangeAspect="1"/>
          </p:cNvPicPr>
          <p:nvPr>
            <p:ph idx="1"/>
          </p:nvPr>
        </p:nvPicPr>
        <p:blipFill>
          <a:blip r:embed="rId3" cstate="print"/>
          <a:srcRect/>
          <a:stretch>
            <a:fillRect/>
          </a:stretch>
        </p:blipFill>
        <p:spPr>
          <a:xfrm>
            <a:off x="457200" y="1981200"/>
            <a:ext cx="8229600" cy="3941763"/>
          </a:xfrm>
        </p:spPr>
      </p:pic>
      <p:sp>
        <p:nvSpPr>
          <p:cNvPr id="4099" name="Title 1"/>
          <p:cNvSpPr>
            <a:spLocks noGrp="1"/>
          </p:cNvSpPr>
          <p:nvPr>
            <p:ph type="title"/>
          </p:nvPr>
        </p:nvSpPr>
        <p:spPr/>
        <p:txBody>
          <a:bodyPr/>
          <a:lstStyle/>
          <a:p>
            <a:r>
              <a:rPr lang="en-US" smtClean="0"/>
              <a:t>Level Loop </a:t>
            </a:r>
            <a:br>
              <a:rPr lang="en-US" smtClean="0"/>
            </a:br>
            <a:r>
              <a:rPr lang="en-US" sz="3200" smtClean="0"/>
              <a:t>(or Closed Circuit)</a:t>
            </a:r>
          </a:p>
        </p:txBody>
      </p:sp>
      <p:sp>
        <p:nvSpPr>
          <p:cNvPr id="5" name="TextBox 4"/>
          <p:cNvSpPr txBox="1">
            <a:spLocks noChangeArrowheads="1"/>
          </p:cNvSpPr>
          <p:nvPr/>
        </p:nvSpPr>
        <p:spPr bwMode="auto">
          <a:xfrm>
            <a:off x="228600" y="3352800"/>
            <a:ext cx="1600200" cy="369888"/>
          </a:xfrm>
          <a:prstGeom prst="rect">
            <a:avLst/>
          </a:prstGeom>
          <a:noFill/>
          <a:ln w="9525">
            <a:noFill/>
            <a:miter lim="800000"/>
            <a:headEnd/>
            <a:tailEnd/>
          </a:ln>
        </p:spPr>
        <p:txBody>
          <a:bodyPr>
            <a:spAutoFit/>
          </a:bodyPr>
          <a:lstStyle/>
          <a:p>
            <a:r>
              <a:rPr lang="en-US" dirty="0"/>
              <a:t>BS = 7.13 ft</a:t>
            </a:r>
          </a:p>
        </p:txBody>
      </p:sp>
      <p:sp>
        <p:nvSpPr>
          <p:cNvPr id="4101" name="TextBox 5"/>
          <p:cNvSpPr txBox="1">
            <a:spLocks noChangeArrowheads="1"/>
          </p:cNvSpPr>
          <p:nvPr/>
        </p:nvSpPr>
        <p:spPr bwMode="auto">
          <a:xfrm>
            <a:off x="1447800" y="3733800"/>
            <a:ext cx="1676400" cy="369888"/>
          </a:xfrm>
          <a:prstGeom prst="rect">
            <a:avLst/>
          </a:prstGeom>
          <a:noFill/>
          <a:ln w="9525">
            <a:noFill/>
            <a:miter lim="800000"/>
            <a:headEnd/>
            <a:tailEnd/>
          </a:ln>
        </p:spPr>
        <p:txBody>
          <a:bodyPr>
            <a:spAutoFit/>
          </a:bodyPr>
          <a:lstStyle/>
          <a:p>
            <a:r>
              <a:rPr lang="en-US">
                <a:solidFill>
                  <a:srgbClr val="0000FF"/>
                </a:solidFill>
              </a:rPr>
              <a:t>Elev. 100.00 ft</a:t>
            </a:r>
          </a:p>
        </p:txBody>
      </p:sp>
      <p:sp>
        <p:nvSpPr>
          <p:cNvPr id="4102" name="TextBox 10"/>
          <p:cNvSpPr txBox="1">
            <a:spLocks noChangeArrowheads="1"/>
          </p:cNvSpPr>
          <p:nvPr/>
        </p:nvSpPr>
        <p:spPr bwMode="auto">
          <a:xfrm>
            <a:off x="609600" y="1447800"/>
            <a:ext cx="1676400" cy="646113"/>
          </a:xfrm>
          <a:prstGeom prst="rect">
            <a:avLst/>
          </a:prstGeom>
          <a:noFill/>
          <a:ln w="9525">
            <a:noFill/>
            <a:miter lim="800000"/>
            <a:headEnd/>
            <a:tailEnd/>
          </a:ln>
        </p:spPr>
        <p:txBody>
          <a:bodyPr>
            <a:spAutoFit/>
          </a:bodyPr>
          <a:lstStyle/>
          <a:p>
            <a:r>
              <a:rPr lang="en-US"/>
              <a:t>Instrument location (TYP)</a:t>
            </a:r>
          </a:p>
        </p:txBody>
      </p:sp>
      <p:cxnSp>
        <p:nvCxnSpPr>
          <p:cNvPr id="13" name="Straight Arrow Connector 12"/>
          <p:cNvCxnSpPr/>
          <p:nvPr/>
        </p:nvCxnSpPr>
        <p:spPr>
          <a:xfrm rot="16200000" flipH="1">
            <a:off x="2095500" y="2095500"/>
            <a:ext cx="838200" cy="609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04" name="TextBox 13"/>
          <p:cNvSpPr txBox="1">
            <a:spLocks noChangeArrowheads="1"/>
          </p:cNvSpPr>
          <p:nvPr/>
        </p:nvSpPr>
        <p:spPr bwMode="auto">
          <a:xfrm>
            <a:off x="5105400" y="3352800"/>
            <a:ext cx="1752600" cy="646113"/>
          </a:xfrm>
          <a:prstGeom prst="rect">
            <a:avLst/>
          </a:prstGeom>
          <a:noFill/>
          <a:ln w="9525">
            <a:noFill/>
            <a:miter lim="800000"/>
            <a:headEnd/>
            <a:tailEnd/>
          </a:ln>
        </p:spPr>
        <p:txBody>
          <a:bodyPr>
            <a:spAutoFit/>
          </a:bodyPr>
          <a:lstStyle/>
          <a:p>
            <a:r>
              <a:rPr lang="en-US"/>
              <a:t>Turning Point (TYP)</a:t>
            </a:r>
          </a:p>
        </p:txBody>
      </p:sp>
      <p:cxnSp>
        <p:nvCxnSpPr>
          <p:cNvPr id="16" name="Straight Arrow Connector 15"/>
          <p:cNvCxnSpPr>
            <a:stCxn id="4104" idx="1"/>
          </p:cNvCxnSpPr>
          <p:nvPr/>
        </p:nvCxnSpPr>
        <p:spPr>
          <a:xfrm rot="10800000">
            <a:off x="4648200" y="3200400"/>
            <a:ext cx="457200" cy="476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a:spLocks noChangeArrowheads="1"/>
          </p:cNvSpPr>
          <p:nvPr/>
        </p:nvSpPr>
        <p:spPr bwMode="auto">
          <a:xfrm>
            <a:off x="3657600" y="2438400"/>
            <a:ext cx="1600200" cy="369888"/>
          </a:xfrm>
          <a:prstGeom prst="rect">
            <a:avLst/>
          </a:prstGeom>
          <a:noFill/>
          <a:ln w="9525">
            <a:noFill/>
            <a:miter lim="800000"/>
            <a:headEnd/>
            <a:tailEnd/>
          </a:ln>
        </p:spPr>
        <p:txBody>
          <a:bodyPr>
            <a:spAutoFit/>
          </a:bodyPr>
          <a:lstStyle/>
          <a:p>
            <a:r>
              <a:rPr lang="en-US" dirty="0"/>
              <a:t>FS </a:t>
            </a:r>
            <a:r>
              <a:rPr lang="en-US" dirty="0" smtClean="0"/>
              <a:t>=4.26 </a:t>
            </a:r>
            <a:r>
              <a:rPr lang="en-US" dirty="0"/>
              <a:t>ft</a:t>
            </a:r>
          </a:p>
        </p:txBody>
      </p:sp>
      <p:sp>
        <p:nvSpPr>
          <p:cNvPr id="24" name="Oval 23"/>
          <p:cNvSpPr/>
          <p:nvPr/>
        </p:nvSpPr>
        <p:spPr>
          <a:xfrm>
            <a:off x="2895600" y="3048000"/>
            <a:ext cx="381000" cy="381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TextBox 24"/>
          <p:cNvSpPr txBox="1">
            <a:spLocks noChangeArrowheads="1"/>
          </p:cNvSpPr>
          <p:nvPr/>
        </p:nvSpPr>
        <p:spPr bwMode="auto">
          <a:xfrm>
            <a:off x="2895600" y="3048000"/>
            <a:ext cx="228600" cy="369888"/>
          </a:xfrm>
          <a:prstGeom prst="rect">
            <a:avLst/>
          </a:prstGeom>
          <a:noFill/>
          <a:ln w="9525">
            <a:noFill/>
            <a:miter lim="800000"/>
            <a:headEnd/>
            <a:tailEnd/>
          </a:ln>
        </p:spPr>
        <p:txBody>
          <a:bodyPr>
            <a:spAutoFit/>
          </a:bodyPr>
          <a:lstStyle/>
          <a:p>
            <a:r>
              <a:rPr lang="en-US"/>
              <a:t>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3" grpId="0"/>
      <p:bldP spid="24" grpId="0" animBg="1"/>
      <p:bldP spid="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Closed Circuit or Level Loop</a:t>
            </a:r>
          </a:p>
        </p:txBody>
      </p:sp>
      <p:graphicFrame>
        <p:nvGraphicFramePr>
          <p:cNvPr id="4" name="Content Placeholder 15"/>
          <p:cNvGraphicFramePr>
            <a:graphicFrameLocks/>
          </p:cNvGraphicFramePr>
          <p:nvPr/>
        </p:nvGraphicFramePr>
        <p:xfrm>
          <a:off x="1066800" y="1371600"/>
          <a:ext cx="6934199" cy="4600002"/>
        </p:xfrm>
        <a:graphic>
          <a:graphicData uri="http://schemas.openxmlformats.org/drawingml/2006/table">
            <a:tbl>
              <a:tblPr/>
              <a:tblGrid>
                <a:gridCol w="762000"/>
                <a:gridCol w="914400"/>
                <a:gridCol w="990600"/>
                <a:gridCol w="914400"/>
                <a:gridCol w="888928"/>
                <a:gridCol w="1564994"/>
                <a:gridCol w="898877"/>
              </a:tblGrid>
              <a:tr h="457200">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2400" b="0" i="0" u="none" strike="noStrike" dirty="0">
                          <a:latin typeface="Arial"/>
                        </a:rPr>
                        <a:t>AUTO  LEVEL </a:t>
                      </a:r>
                      <a:r>
                        <a:rPr lang="en-US" sz="2400" b="0" i="0" u="none" strike="noStrike" dirty="0" smtClean="0">
                          <a:latin typeface="Arial"/>
                        </a:rPr>
                        <a:t>READINGS</a:t>
                      </a:r>
                      <a:endParaRPr lang="en-US" sz="24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37">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STADIA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8183">
                <a:tc>
                  <a:txBody>
                    <a:bodyPr/>
                    <a:lstStyle/>
                    <a:p>
                      <a:pPr algn="ctr" fontAlgn="b"/>
                      <a:r>
                        <a:rPr lang="en-US" sz="2000" b="0" i="0" u="none" strike="noStrike" dirty="0">
                          <a:latin typeface="Arial"/>
                        </a:rPr>
                        <a:t>PT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000" b="0" i="0" u="none" strike="noStrike" dirty="0" smtClean="0">
                          <a:latin typeface="+mn-lt"/>
                        </a:rPr>
                        <a:t>(+)</a:t>
                      </a:r>
                    </a:p>
                    <a:p>
                      <a:pPr algn="ctr" fontAlgn="b"/>
                      <a:r>
                        <a:rPr lang="en-US" sz="2000" b="0" i="0" u="none" strike="noStrike" dirty="0" smtClean="0">
                          <a:latin typeface="Arial"/>
                        </a:rPr>
                        <a:t>BS</a:t>
                      </a:r>
                      <a:endParaRPr lang="en-US" sz="2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000" b="0" i="0" u="none" strike="noStrike">
                          <a:latin typeface="Arial"/>
                        </a:rPr>
                        <a:t>HI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000" b="0" i="0" u="none" strike="noStrike" dirty="0" smtClean="0">
                          <a:latin typeface="Arial"/>
                        </a:rPr>
                        <a:t>(-)</a:t>
                      </a:r>
                    </a:p>
                    <a:p>
                      <a:pPr algn="ctr" fontAlgn="b"/>
                      <a:r>
                        <a:rPr lang="en-US" sz="2000" b="0" i="0" u="none" strike="noStrike" dirty="0" smtClean="0">
                          <a:latin typeface="Arial"/>
                        </a:rPr>
                        <a:t>FS</a:t>
                      </a:r>
                      <a:endParaRPr lang="en-US" sz="2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000" b="0" i="0" u="none" strike="noStrike">
                          <a:latin typeface="Arial"/>
                        </a:rPr>
                        <a:t>ELEV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000" b="0" i="0" u="none" strike="noStrike" dirty="0" smtClean="0">
                          <a:latin typeface="Arial"/>
                        </a:rPr>
                        <a:t>TOP/BOT STADIA</a:t>
                      </a:r>
                      <a:endParaRPr lang="en-US" sz="2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000" b="0" i="0" u="none" strike="noStrike" dirty="0" smtClean="0">
                          <a:latin typeface="Arial"/>
                        </a:rPr>
                        <a:t>DIST</a:t>
                      </a:r>
                    </a:p>
                    <a:p>
                      <a:pPr algn="ctr" fontAlgn="b"/>
                      <a:r>
                        <a:rPr lang="en-US" sz="2000" b="0" i="0" u="none" strike="noStrike" dirty="0" smtClean="0">
                          <a:latin typeface="Arial"/>
                        </a:rPr>
                        <a:t>/</a:t>
                      </a:r>
                      <a:r>
                        <a:rPr lang="en-US" sz="2000" b="0" i="0" u="none" strike="noStrike" dirty="0">
                          <a:latin typeface="Arial"/>
                        </a:rPr>
                        <a:t>Angle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246337">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8183">
                <a:tc>
                  <a:txBody>
                    <a:bodyPr/>
                    <a:lstStyle/>
                    <a:p>
                      <a:pPr algn="ctr" fontAlgn="b"/>
                      <a:r>
                        <a:rPr lang="en-US" sz="1600" b="1" i="0" u="none" strike="noStrike" dirty="0">
                          <a:latin typeface="Arial"/>
                        </a:rPr>
                        <a:t> </a:t>
                      </a:r>
                      <a:r>
                        <a:rPr lang="en-US" sz="1600" b="1" i="0" u="none" strike="noStrike" dirty="0" smtClean="0">
                          <a:latin typeface="Arial"/>
                        </a:rPr>
                        <a:t>BM</a:t>
                      </a:r>
                      <a:endParaRPr lang="en-US" sz="1600" b="1"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dirty="0">
                        <a:latin typeface="Comic Sans M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dirty="0">
                        <a:latin typeface="Comic Sans M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Comic Sans MS"/>
                        </a:rPr>
                        <a:t> </a:t>
                      </a:r>
                      <a:r>
                        <a:rPr lang="en-US" sz="1600" b="0" i="0" u="none" strike="noStrike" dirty="0" smtClean="0">
                          <a:latin typeface="Comic Sans MS"/>
                        </a:rPr>
                        <a:t>X</a:t>
                      </a:r>
                      <a:endParaRPr lang="en-US" sz="1600" b="0" i="0" u="none" strike="noStrike" dirty="0">
                        <a:latin typeface="Comic Sans M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latin typeface="Comic Sans MS"/>
                        </a:rPr>
                        <a:t> </a:t>
                      </a:r>
                      <a:r>
                        <a:rPr lang="en-US" sz="1600" b="1" i="0" u="none" strike="noStrike" dirty="0" smtClean="0">
                          <a:latin typeface="Comic Sans MS"/>
                        </a:rPr>
                        <a:t>100.00</a:t>
                      </a:r>
                      <a:endParaRPr lang="en-US" sz="1600" b="1" i="0" u="none" strike="noStrike" dirty="0">
                        <a:latin typeface="Comic Sans M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7192">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dirty="0">
                        <a:latin typeface="Comic Sans M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dirty="0">
                        <a:latin typeface="Comic Sans M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Symbo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533">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37">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37">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37">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TextBox 4"/>
          <p:cNvSpPr txBox="1">
            <a:spLocks noChangeArrowheads="1"/>
          </p:cNvSpPr>
          <p:nvPr/>
        </p:nvSpPr>
        <p:spPr bwMode="auto">
          <a:xfrm>
            <a:off x="1905000" y="3048000"/>
            <a:ext cx="762000" cy="369888"/>
          </a:xfrm>
          <a:prstGeom prst="rect">
            <a:avLst/>
          </a:prstGeom>
          <a:noFill/>
          <a:ln w="9525">
            <a:noFill/>
            <a:miter lim="800000"/>
            <a:headEnd/>
            <a:tailEnd/>
          </a:ln>
        </p:spPr>
        <p:txBody>
          <a:bodyPr>
            <a:spAutoFit/>
          </a:bodyPr>
          <a:lstStyle/>
          <a:p>
            <a:r>
              <a:rPr lang="en-US"/>
              <a:t>7.13</a:t>
            </a:r>
          </a:p>
        </p:txBody>
      </p:sp>
      <p:sp>
        <p:nvSpPr>
          <p:cNvPr id="6" name="TextBox 5"/>
          <p:cNvSpPr txBox="1">
            <a:spLocks noChangeArrowheads="1"/>
          </p:cNvSpPr>
          <p:nvPr/>
        </p:nvSpPr>
        <p:spPr bwMode="auto">
          <a:xfrm>
            <a:off x="2819400" y="3048000"/>
            <a:ext cx="990600" cy="369888"/>
          </a:xfrm>
          <a:prstGeom prst="rect">
            <a:avLst/>
          </a:prstGeom>
          <a:noFill/>
          <a:ln w="9525">
            <a:noFill/>
            <a:miter lim="800000"/>
            <a:headEnd/>
            <a:tailEnd/>
          </a:ln>
        </p:spPr>
        <p:txBody>
          <a:bodyPr>
            <a:spAutoFit/>
          </a:bodyPr>
          <a:lstStyle/>
          <a:p>
            <a:r>
              <a:rPr lang="en-US"/>
              <a:t>107.13</a:t>
            </a:r>
          </a:p>
        </p:txBody>
      </p:sp>
      <p:sp>
        <p:nvSpPr>
          <p:cNvPr id="7" name="TextBox 6"/>
          <p:cNvSpPr txBox="1">
            <a:spLocks noChangeArrowheads="1"/>
          </p:cNvSpPr>
          <p:nvPr/>
        </p:nvSpPr>
        <p:spPr bwMode="auto">
          <a:xfrm>
            <a:off x="1143000" y="3429000"/>
            <a:ext cx="838200" cy="369888"/>
          </a:xfrm>
          <a:prstGeom prst="rect">
            <a:avLst/>
          </a:prstGeom>
          <a:noFill/>
          <a:ln w="9525">
            <a:noFill/>
            <a:miter lim="800000"/>
            <a:headEnd/>
            <a:tailEnd/>
          </a:ln>
        </p:spPr>
        <p:txBody>
          <a:bodyPr>
            <a:spAutoFit/>
          </a:bodyPr>
          <a:lstStyle/>
          <a:p>
            <a:r>
              <a:rPr lang="en-US" b="1"/>
              <a:t>TP-1</a:t>
            </a:r>
          </a:p>
        </p:txBody>
      </p:sp>
      <p:sp>
        <p:nvSpPr>
          <p:cNvPr id="9" name="TextBox 8"/>
          <p:cNvSpPr txBox="1">
            <a:spLocks noChangeArrowheads="1"/>
          </p:cNvSpPr>
          <p:nvPr/>
        </p:nvSpPr>
        <p:spPr bwMode="auto">
          <a:xfrm>
            <a:off x="3810000" y="3429000"/>
            <a:ext cx="762000" cy="381000"/>
          </a:xfrm>
          <a:prstGeom prst="rect">
            <a:avLst/>
          </a:prstGeom>
          <a:noFill/>
          <a:ln w="9525">
            <a:noFill/>
            <a:miter lim="800000"/>
            <a:headEnd/>
            <a:tailEnd/>
          </a:ln>
        </p:spPr>
        <p:txBody>
          <a:bodyPr>
            <a:spAutoFit/>
          </a:bodyPr>
          <a:lstStyle/>
          <a:p>
            <a:r>
              <a:rPr lang="en-US"/>
              <a:t>4.26</a:t>
            </a:r>
          </a:p>
        </p:txBody>
      </p:sp>
      <p:sp>
        <p:nvSpPr>
          <p:cNvPr id="10" name="TextBox 9"/>
          <p:cNvSpPr txBox="1">
            <a:spLocks noChangeArrowheads="1"/>
          </p:cNvSpPr>
          <p:nvPr/>
        </p:nvSpPr>
        <p:spPr bwMode="auto">
          <a:xfrm>
            <a:off x="4724400" y="3429000"/>
            <a:ext cx="914400" cy="369888"/>
          </a:xfrm>
          <a:prstGeom prst="rect">
            <a:avLst/>
          </a:prstGeom>
          <a:noFill/>
          <a:ln w="9525">
            <a:noFill/>
            <a:miter lim="800000"/>
            <a:headEnd/>
            <a:tailEnd/>
          </a:ln>
        </p:spPr>
        <p:txBody>
          <a:bodyPr>
            <a:spAutoFit/>
          </a:bodyPr>
          <a:lstStyle/>
          <a:p>
            <a:r>
              <a:rPr lang="en-US" b="1">
                <a:solidFill>
                  <a:srgbClr val="0000FF"/>
                </a:solidFill>
              </a:rPr>
              <a:t>102.87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2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Content Placeholder 3" descr="level loop.bmp"/>
          <p:cNvPicPr>
            <a:picLocks noGrp="1" noChangeAspect="1"/>
          </p:cNvPicPr>
          <p:nvPr>
            <p:ph idx="1"/>
          </p:nvPr>
        </p:nvPicPr>
        <p:blipFill>
          <a:blip r:embed="rId3" cstate="print"/>
          <a:srcRect/>
          <a:stretch>
            <a:fillRect/>
          </a:stretch>
        </p:blipFill>
        <p:spPr>
          <a:xfrm>
            <a:off x="457200" y="1981200"/>
            <a:ext cx="8229600" cy="3941763"/>
          </a:xfrm>
        </p:spPr>
      </p:pic>
      <p:sp>
        <p:nvSpPr>
          <p:cNvPr id="6147" name="Title 1"/>
          <p:cNvSpPr>
            <a:spLocks noGrp="1"/>
          </p:cNvSpPr>
          <p:nvPr>
            <p:ph type="title"/>
          </p:nvPr>
        </p:nvSpPr>
        <p:spPr/>
        <p:txBody>
          <a:bodyPr/>
          <a:lstStyle/>
          <a:p>
            <a:r>
              <a:rPr lang="en-US" smtClean="0"/>
              <a:t>Level Loop </a:t>
            </a:r>
            <a:br>
              <a:rPr lang="en-US" smtClean="0"/>
            </a:br>
            <a:r>
              <a:rPr lang="en-US" sz="3200" smtClean="0"/>
              <a:t>(or Closed Circuit)</a:t>
            </a:r>
          </a:p>
        </p:txBody>
      </p:sp>
      <p:sp>
        <p:nvSpPr>
          <p:cNvPr id="6148" name="TextBox 5"/>
          <p:cNvSpPr txBox="1">
            <a:spLocks noChangeArrowheads="1"/>
          </p:cNvSpPr>
          <p:nvPr/>
        </p:nvSpPr>
        <p:spPr bwMode="auto">
          <a:xfrm>
            <a:off x="1447800" y="3733800"/>
            <a:ext cx="1676400" cy="369888"/>
          </a:xfrm>
          <a:prstGeom prst="rect">
            <a:avLst/>
          </a:prstGeom>
          <a:noFill/>
          <a:ln w="9525">
            <a:noFill/>
            <a:miter lim="800000"/>
            <a:headEnd/>
            <a:tailEnd/>
          </a:ln>
        </p:spPr>
        <p:txBody>
          <a:bodyPr>
            <a:spAutoFit/>
          </a:bodyPr>
          <a:lstStyle/>
          <a:p>
            <a:r>
              <a:rPr lang="en-US">
                <a:solidFill>
                  <a:srgbClr val="0000FF"/>
                </a:solidFill>
              </a:rPr>
              <a:t>Elev. 100.00 ft</a:t>
            </a:r>
          </a:p>
        </p:txBody>
      </p:sp>
      <p:sp>
        <p:nvSpPr>
          <p:cNvPr id="7" name="TextBox 6"/>
          <p:cNvSpPr txBox="1">
            <a:spLocks noChangeArrowheads="1"/>
          </p:cNvSpPr>
          <p:nvPr/>
        </p:nvSpPr>
        <p:spPr bwMode="auto">
          <a:xfrm>
            <a:off x="3657600" y="2514600"/>
            <a:ext cx="1600200" cy="369888"/>
          </a:xfrm>
          <a:prstGeom prst="rect">
            <a:avLst/>
          </a:prstGeom>
          <a:noFill/>
          <a:ln w="9525">
            <a:noFill/>
            <a:miter lim="800000"/>
            <a:headEnd/>
            <a:tailEnd/>
          </a:ln>
        </p:spPr>
        <p:txBody>
          <a:bodyPr>
            <a:spAutoFit/>
          </a:bodyPr>
          <a:lstStyle/>
          <a:p>
            <a:r>
              <a:rPr lang="en-US" dirty="0"/>
              <a:t>BS = 1.75 ft</a:t>
            </a:r>
          </a:p>
        </p:txBody>
      </p:sp>
      <p:sp>
        <p:nvSpPr>
          <p:cNvPr id="6150" name="TextBox 13"/>
          <p:cNvSpPr txBox="1">
            <a:spLocks noChangeArrowheads="1"/>
          </p:cNvSpPr>
          <p:nvPr/>
        </p:nvSpPr>
        <p:spPr bwMode="auto">
          <a:xfrm>
            <a:off x="5105400" y="3352800"/>
            <a:ext cx="1752600" cy="646113"/>
          </a:xfrm>
          <a:prstGeom prst="rect">
            <a:avLst/>
          </a:prstGeom>
          <a:noFill/>
          <a:ln w="9525">
            <a:noFill/>
            <a:miter lim="800000"/>
            <a:headEnd/>
            <a:tailEnd/>
          </a:ln>
        </p:spPr>
        <p:txBody>
          <a:bodyPr>
            <a:spAutoFit/>
          </a:bodyPr>
          <a:lstStyle/>
          <a:p>
            <a:r>
              <a:rPr lang="en-US">
                <a:solidFill>
                  <a:srgbClr val="0000FF"/>
                </a:solidFill>
              </a:rPr>
              <a:t>Turning Point Elev.  102.87</a:t>
            </a:r>
          </a:p>
        </p:txBody>
      </p:sp>
      <p:cxnSp>
        <p:nvCxnSpPr>
          <p:cNvPr id="16" name="Straight Arrow Connector 15"/>
          <p:cNvCxnSpPr>
            <a:stCxn id="6150" idx="1"/>
          </p:cNvCxnSpPr>
          <p:nvPr/>
        </p:nvCxnSpPr>
        <p:spPr>
          <a:xfrm rot="10800000">
            <a:off x="4648200" y="3200400"/>
            <a:ext cx="457200" cy="4762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a:spLocks noChangeArrowheads="1"/>
          </p:cNvSpPr>
          <p:nvPr/>
        </p:nvSpPr>
        <p:spPr bwMode="auto">
          <a:xfrm>
            <a:off x="6934200" y="2057400"/>
            <a:ext cx="1600200" cy="369888"/>
          </a:xfrm>
          <a:prstGeom prst="rect">
            <a:avLst/>
          </a:prstGeom>
          <a:noFill/>
          <a:ln w="9525">
            <a:noFill/>
            <a:miter lim="800000"/>
            <a:headEnd/>
            <a:tailEnd/>
          </a:ln>
        </p:spPr>
        <p:txBody>
          <a:bodyPr>
            <a:spAutoFit/>
          </a:bodyPr>
          <a:lstStyle/>
          <a:p>
            <a:r>
              <a:rPr lang="en-US" dirty="0"/>
              <a:t>FS = 2.99 ft</a:t>
            </a:r>
          </a:p>
        </p:txBody>
      </p:sp>
      <p:sp>
        <p:nvSpPr>
          <p:cNvPr id="24" name="Oval 23"/>
          <p:cNvSpPr/>
          <p:nvPr/>
        </p:nvSpPr>
        <p:spPr>
          <a:xfrm>
            <a:off x="5791200" y="2438400"/>
            <a:ext cx="381000" cy="381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TextBox 24"/>
          <p:cNvSpPr txBox="1">
            <a:spLocks noChangeArrowheads="1"/>
          </p:cNvSpPr>
          <p:nvPr/>
        </p:nvSpPr>
        <p:spPr bwMode="auto">
          <a:xfrm>
            <a:off x="5791200" y="2438400"/>
            <a:ext cx="228600" cy="369888"/>
          </a:xfrm>
          <a:prstGeom prst="rect">
            <a:avLst/>
          </a:prstGeom>
          <a:noFill/>
          <a:ln w="9525">
            <a:noFill/>
            <a:miter lim="800000"/>
            <a:headEnd/>
            <a:tailEnd/>
          </a:ln>
        </p:spPr>
        <p:txBody>
          <a:bodyPr>
            <a:spAutoFit/>
          </a:bodyPr>
          <a:lstStyle/>
          <a:p>
            <a:r>
              <a:rPr lang="en-US"/>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2" grpId="0"/>
      <p:bldP spid="24" grpId="0" animBg="1"/>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Closed Circuit or Level Loop</a:t>
            </a:r>
          </a:p>
        </p:txBody>
      </p:sp>
      <p:graphicFrame>
        <p:nvGraphicFramePr>
          <p:cNvPr id="4" name="Content Placeholder 15"/>
          <p:cNvGraphicFramePr>
            <a:graphicFrameLocks/>
          </p:cNvGraphicFramePr>
          <p:nvPr/>
        </p:nvGraphicFramePr>
        <p:xfrm>
          <a:off x="1066800" y="1371600"/>
          <a:ext cx="6934199" cy="4600002"/>
        </p:xfrm>
        <a:graphic>
          <a:graphicData uri="http://schemas.openxmlformats.org/drawingml/2006/table">
            <a:tbl>
              <a:tblPr/>
              <a:tblGrid>
                <a:gridCol w="762000"/>
                <a:gridCol w="914400"/>
                <a:gridCol w="990600"/>
                <a:gridCol w="914400"/>
                <a:gridCol w="888928"/>
                <a:gridCol w="1564994"/>
                <a:gridCol w="898877"/>
              </a:tblGrid>
              <a:tr h="457200">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2400" b="0" i="0" u="none" strike="noStrike" dirty="0">
                          <a:latin typeface="Arial"/>
                        </a:rPr>
                        <a:t>AUTO  LEVEL </a:t>
                      </a:r>
                      <a:r>
                        <a:rPr lang="en-US" sz="2400" b="0" i="0" u="none" strike="noStrike" dirty="0" smtClean="0">
                          <a:latin typeface="Arial"/>
                        </a:rPr>
                        <a:t>READINGS</a:t>
                      </a:r>
                      <a:endParaRPr lang="en-US" sz="24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37">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STADIA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8183">
                <a:tc>
                  <a:txBody>
                    <a:bodyPr/>
                    <a:lstStyle/>
                    <a:p>
                      <a:pPr algn="ctr" fontAlgn="b"/>
                      <a:r>
                        <a:rPr lang="en-US" sz="2000" b="0" i="0" u="none" strike="noStrike" dirty="0">
                          <a:latin typeface="Arial"/>
                        </a:rPr>
                        <a:t>PT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000" b="0" i="0" u="none" strike="noStrike" dirty="0" smtClean="0">
                          <a:latin typeface="+mn-lt"/>
                        </a:rPr>
                        <a:t>(+)</a:t>
                      </a:r>
                    </a:p>
                    <a:p>
                      <a:pPr algn="ctr" fontAlgn="b"/>
                      <a:r>
                        <a:rPr lang="en-US" sz="2000" b="0" i="0" u="none" strike="noStrike" dirty="0" smtClean="0">
                          <a:latin typeface="Arial"/>
                        </a:rPr>
                        <a:t>BS</a:t>
                      </a:r>
                      <a:endParaRPr lang="en-US" sz="2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000" b="0" i="0" u="none" strike="noStrike">
                          <a:latin typeface="Arial"/>
                        </a:rPr>
                        <a:t>HI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000" b="0" i="0" u="none" strike="noStrike" dirty="0" smtClean="0">
                          <a:latin typeface="Arial"/>
                        </a:rPr>
                        <a:t>(-)</a:t>
                      </a:r>
                    </a:p>
                    <a:p>
                      <a:pPr algn="ctr" fontAlgn="b"/>
                      <a:r>
                        <a:rPr lang="en-US" sz="2000" b="0" i="0" u="none" strike="noStrike" dirty="0" smtClean="0">
                          <a:latin typeface="Arial"/>
                        </a:rPr>
                        <a:t>FS</a:t>
                      </a:r>
                      <a:endParaRPr lang="en-US" sz="2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000" b="0" i="0" u="none" strike="noStrike">
                          <a:latin typeface="Arial"/>
                        </a:rPr>
                        <a:t>ELEV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000" b="0" i="0" u="none" strike="noStrike" dirty="0" smtClean="0">
                          <a:latin typeface="Arial"/>
                        </a:rPr>
                        <a:t>TOP/BOT STADIA</a:t>
                      </a:r>
                      <a:endParaRPr lang="en-US" sz="2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000" b="0" i="0" u="none" strike="noStrike" dirty="0" smtClean="0">
                          <a:latin typeface="Arial"/>
                        </a:rPr>
                        <a:t>DIST</a:t>
                      </a:r>
                    </a:p>
                    <a:p>
                      <a:pPr algn="ctr" fontAlgn="b"/>
                      <a:r>
                        <a:rPr lang="en-US" sz="2000" b="0" i="0" u="none" strike="noStrike" dirty="0" smtClean="0">
                          <a:latin typeface="Arial"/>
                        </a:rPr>
                        <a:t>/</a:t>
                      </a:r>
                      <a:r>
                        <a:rPr lang="en-US" sz="2000" b="0" i="0" u="none" strike="noStrike" dirty="0">
                          <a:latin typeface="Arial"/>
                        </a:rPr>
                        <a:t>Angle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246337">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8183">
                <a:tc>
                  <a:txBody>
                    <a:bodyPr/>
                    <a:lstStyle/>
                    <a:p>
                      <a:pPr algn="ctr" fontAlgn="b"/>
                      <a:r>
                        <a:rPr lang="en-US" sz="1600" b="1" i="0" u="none" strike="noStrike" dirty="0" smtClean="0">
                          <a:latin typeface="Arial"/>
                        </a:rPr>
                        <a:t>BM</a:t>
                      </a:r>
                      <a:endParaRPr lang="en-US" sz="1600" b="1"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dirty="0">
                        <a:latin typeface="Comic Sans M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dirty="0">
                        <a:latin typeface="Comic Sans M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Comic Sans MS"/>
                        </a:rPr>
                        <a:t> </a:t>
                      </a:r>
                      <a:r>
                        <a:rPr lang="en-US" sz="1600" b="0" i="0" u="none" strike="noStrike" dirty="0" smtClean="0">
                          <a:latin typeface="Comic Sans MS"/>
                        </a:rPr>
                        <a:t>X</a:t>
                      </a:r>
                      <a:endParaRPr lang="en-US" sz="1600" b="0" i="0" u="none" strike="noStrike" dirty="0">
                        <a:latin typeface="Comic Sans M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latin typeface="Comic Sans MS"/>
                        </a:rPr>
                        <a:t> </a:t>
                      </a:r>
                      <a:r>
                        <a:rPr lang="en-US" sz="1600" b="1" i="0" u="none" strike="noStrike" dirty="0" smtClean="0">
                          <a:latin typeface="Comic Sans MS"/>
                        </a:rPr>
                        <a:t>100.00</a:t>
                      </a:r>
                      <a:endParaRPr lang="en-US" sz="1600" b="1" i="0" u="none" strike="noStrike" dirty="0">
                        <a:latin typeface="Comic Sans M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7192">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dirty="0">
                        <a:latin typeface="Comic Sans M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dirty="0">
                        <a:latin typeface="Comic Sans M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Symbo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533">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37">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37">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37">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282" name="TextBox 4"/>
          <p:cNvSpPr txBox="1">
            <a:spLocks noChangeArrowheads="1"/>
          </p:cNvSpPr>
          <p:nvPr/>
        </p:nvSpPr>
        <p:spPr bwMode="auto">
          <a:xfrm>
            <a:off x="1905000" y="3048000"/>
            <a:ext cx="762000" cy="369888"/>
          </a:xfrm>
          <a:prstGeom prst="rect">
            <a:avLst/>
          </a:prstGeom>
          <a:noFill/>
          <a:ln w="9525">
            <a:noFill/>
            <a:miter lim="800000"/>
            <a:headEnd/>
            <a:tailEnd/>
          </a:ln>
        </p:spPr>
        <p:txBody>
          <a:bodyPr>
            <a:spAutoFit/>
          </a:bodyPr>
          <a:lstStyle/>
          <a:p>
            <a:r>
              <a:rPr lang="en-US"/>
              <a:t>7.13</a:t>
            </a:r>
          </a:p>
        </p:txBody>
      </p:sp>
      <p:sp>
        <p:nvSpPr>
          <p:cNvPr id="7283" name="TextBox 5"/>
          <p:cNvSpPr txBox="1">
            <a:spLocks noChangeArrowheads="1"/>
          </p:cNvSpPr>
          <p:nvPr/>
        </p:nvSpPr>
        <p:spPr bwMode="auto">
          <a:xfrm>
            <a:off x="2819400" y="3048000"/>
            <a:ext cx="990600" cy="369888"/>
          </a:xfrm>
          <a:prstGeom prst="rect">
            <a:avLst/>
          </a:prstGeom>
          <a:noFill/>
          <a:ln w="9525">
            <a:noFill/>
            <a:miter lim="800000"/>
            <a:headEnd/>
            <a:tailEnd/>
          </a:ln>
        </p:spPr>
        <p:txBody>
          <a:bodyPr>
            <a:spAutoFit/>
          </a:bodyPr>
          <a:lstStyle/>
          <a:p>
            <a:r>
              <a:rPr lang="en-US"/>
              <a:t>107.13</a:t>
            </a:r>
          </a:p>
        </p:txBody>
      </p:sp>
      <p:sp>
        <p:nvSpPr>
          <p:cNvPr id="7284" name="TextBox 6"/>
          <p:cNvSpPr txBox="1">
            <a:spLocks noChangeArrowheads="1"/>
          </p:cNvSpPr>
          <p:nvPr/>
        </p:nvSpPr>
        <p:spPr bwMode="auto">
          <a:xfrm>
            <a:off x="1143000" y="3429000"/>
            <a:ext cx="838200" cy="369888"/>
          </a:xfrm>
          <a:prstGeom prst="rect">
            <a:avLst/>
          </a:prstGeom>
          <a:noFill/>
          <a:ln w="9525">
            <a:noFill/>
            <a:miter lim="800000"/>
            <a:headEnd/>
            <a:tailEnd/>
          </a:ln>
        </p:spPr>
        <p:txBody>
          <a:bodyPr>
            <a:spAutoFit/>
          </a:bodyPr>
          <a:lstStyle/>
          <a:p>
            <a:r>
              <a:rPr lang="en-US" b="1"/>
              <a:t>TP-1</a:t>
            </a:r>
          </a:p>
        </p:txBody>
      </p:sp>
      <p:sp>
        <p:nvSpPr>
          <p:cNvPr id="7285" name="TextBox 8"/>
          <p:cNvSpPr txBox="1">
            <a:spLocks noChangeArrowheads="1"/>
          </p:cNvSpPr>
          <p:nvPr/>
        </p:nvSpPr>
        <p:spPr bwMode="auto">
          <a:xfrm>
            <a:off x="3810000" y="3429000"/>
            <a:ext cx="762000" cy="381000"/>
          </a:xfrm>
          <a:prstGeom prst="rect">
            <a:avLst/>
          </a:prstGeom>
          <a:noFill/>
          <a:ln w="9525">
            <a:noFill/>
            <a:miter lim="800000"/>
            <a:headEnd/>
            <a:tailEnd/>
          </a:ln>
        </p:spPr>
        <p:txBody>
          <a:bodyPr>
            <a:spAutoFit/>
          </a:bodyPr>
          <a:lstStyle/>
          <a:p>
            <a:r>
              <a:rPr lang="en-US"/>
              <a:t>4.26</a:t>
            </a:r>
          </a:p>
        </p:txBody>
      </p:sp>
      <p:sp>
        <p:nvSpPr>
          <p:cNvPr id="7286" name="TextBox 9"/>
          <p:cNvSpPr txBox="1">
            <a:spLocks noChangeArrowheads="1"/>
          </p:cNvSpPr>
          <p:nvPr/>
        </p:nvSpPr>
        <p:spPr bwMode="auto">
          <a:xfrm>
            <a:off x="4648200" y="3429000"/>
            <a:ext cx="914400" cy="369888"/>
          </a:xfrm>
          <a:prstGeom prst="rect">
            <a:avLst/>
          </a:prstGeom>
          <a:noFill/>
          <a:ln w="9525">
            <a:noFill/>
            <a:miter lim="800000"/>
            <a:headEnd/>
            <a:tailEnd/>
          </a:ln>
        </p:spPr>
        <p:txBody>
          <a:bodyPr>
            <a:spAutoFit/>
          </a:bodyPr>
          <a:lstStyle/>
          <a:p>
            <a:r>
              <a:rPr lang="en-US" b="1"/>
              <a:t>102.87</a:t>
            </a:r>
          </a:p>
        </p:txBody>
      </p:sp>
      <p:sp>
        <p:nvSpPr>
          <p:cNvPr id="11" name="TextBox 10"/>
          <p:cNvSpPr txBox="1">
            <a:spLocks noChangeArrowheads="1"/>
          </p:cNvSpPr>
          <p:nvPr/>
        </p:nvSpPr>
        <p:spPr bwMode="auto">
          <a:xfrm>
            <a:off x="1905000" y="3429000"/>
            <a:ext cx="762000" cy="369888"/>
          </a:xfrm>
          <a:prstGeom prst="rect">
            <a:avLst/>
          </a:prstGeom>
          <a:noFill/>
          <a:ln w="9525">
            <a:noFill/>
            <a:miter lim="800000"/>
            <a:headEnd/>
            <a:tailEnd/>
          </a:ln>
        </p:spPr>
        <p:txBody>
          <a:bodyPr>
            <a:spAutoFit/>
          </a:bodyPr>
          <a:lstStyle/>
          <a:p>
            <a:r>
              <a:rPr lang="en-US"/>
              <a:t>1.75</a:t>
            </a:r>
          </a:p>
        </p:txBody>
      </p:sp>
      <p:sp>
        <p:nvSpPr>
          <p:cNvPr id="12" name="TextBox 11"/>
          <p:cNvSpPr txBox="1">
            <a:spLocks noChangeArrowheads="1"/>
          </p:cNvSpPr>
          <p:nvPr/>
        </p:nvSpPr>
        <p:spPr bwMode="auto">
          <a:xfrm>
            <a:off x="3810000" y="3810000"/>
            <a:ext cx="762000" cy="381000"/>
          </a:xfrm>
          <a:prstGeom prst="rect">
            <a:avLst/>
          </a:prstGeom>
          <a:noFill/>
          <a:ln w="9525">
            <a:noFill/>
            <a:miter lim="800000"/>
            <a:headEnd/>
            <a:tailEnd/>
          </a:ln>
        </p:spPr>
        <p:txBody>
          <a:bodyPr>
            <a:spAutoFit/>
          </a:bodyPr>
          <a:lstStyle/>
          <a:p>
            <a:r>
              <a:rPr lang="en-US"/>
              <a:t>2.99</a:t>
            </a:r>
          </a:p>
        </p:txBody>
      </p:sp>
      <p:sp>
        <p:nvSpPr>
          <p:cNvPr id="13" name="TextBox 12"/>
          <p:cNvSpPr txBox="1">
            <a:spLocks noChangeArrowheads="1"/>
          </p:cNvSpPr>
          <p:nvPr/>
        </p:nvSpPr>
        <p:spPr bwMode="auto">
          <a:xfrm>
            <a:off x="2819400" y="3440113"/>
            <a:ext cx="990600" cy="369887"/>
          </a:xfrm>
          <a:prstGeom prst="rect">
            <a:avLst/>
          </a:prstGeom>
          <a:noFill/>
          <a:ln w="9525">
            <a:noFill/>
            <a:miter lim="800000"/>
            <a:headEnd/>
            <a:tailEnd/>
          </a:ln>
        </p:spPr>
        <p:txBody>
          <a:bodyPr>
            <a:spAutoFit/>
          </a:bodyPr>
          <a:lstStyle/>
          <a:p>
            <a:r>
              <a:rPr lang="en-US"/>
              <a:t>104.62</a:t>
            </a:r>
          </a:p>
        </p:txBody>
      </p:sp>
      <p:sp>
        <p:nvSpPr>
          <p:cNvPr id="14" name="TextBox 13"/>
          <p:cNvSpPr txBox="1">
            <a:spLocks noChangeArrowheads="1"/>
          </p:cNvSpPr>
          <p:nvPr/>
        </p:nvSpPr>
        <p:spPr bwMode="auto">
          <a:xfrm>
            <a:off x="4648200" y="3810000"/>
            <a:ext cx="914400" cy="369888"/>
          </a:xfrm>
          <a:prstGeom prst="rect">
            <a:avLst/>
          </a:prstGeom>
          <a:noFill/>
          <a:ln w="9525">
            <a:noFill/>
            <a:miter lim="800000"/>
            <a:headEnd/>
            <a:tailEnd/>
          </a:ln>
        </p:spPr>
        <p:txBody>
          <a:bodyPr>
            <a:spAutoFit/>
          </a:bodyPr>
          <a:lstStyle/>
          <a:p>
            <a:r>
              <a:rPr lang="en-US" b="1">
                <a:solidFill>
                  <a:srgbClr val="0000FF"/>
                </a:solidFill>
              </a:rPr>
              <a:t>101.63</a:t>
            </a:r>
          </a:p>
        </p:txBody>
      </p:sp>
      <p:sp>
        <p:nvSpPr>
          <p:cNvPr id="15" name="TextBox 14"/>
          <p:cNvSpPr txBox="1">
            <a:spLocks noChangeArrowheads="1"/>
          </p:cNvSpPr>
          <p:nvPr/>
        </p:nvSpPr>
        <p:spPr bwMode="auto">
          <a:xfrm>
            <a:off x="1143000" y="3810000"/>
            <a:ext cx="838200" cy="369888"/>
          </a:xfrm>
          <a:prstGeom prst="rect">
            <a:avLst/>
          </a:prstGeom>
          <a:noFill/>
          <a:ln w="9525">
            <a:noFill/>
            <a:miter lim="800000"/>
            <a:headEnd/>
            <a:tailEnd/>
          </a:ln>
        </p:spPr>
        <p:txBody>
          <a:bodyPr>
            <a:spAutoFit/>
          </a:bodyPr>
          <a:lstStyle/>
          <a:p>
            <a:r>
              <a:rPr lang="en-US" b="1"/>
              <a:t>TBM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20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Content Placeholder 3" descr="level loop.bmp"/>
          <p:cNvPicPr>
            <a:picLocks noGrp="1" noChangeAspect="1"/>
          </p:cNvPicPr>
          <p:nvPr>
            <p:ph idx="1"/>
          </p:nvPr>
        </p:nvPicPr>
        <p:blipFill>
          <a:blip r:embed="rId3" cstate="print"/>
          <a:srcRect/>
          <a:stretch>
            <a:fillRect/>
          </a:stretch>
        </p:blipFill>
        <p:spPr>
          <a:xfrm>
            <a:off x="457200" y="1981200"/>
            <a:ext cx="8229600" cy="3941763"/>
          </a:xfrm>
        </p:spPr>
      </p:pic>
      <p:sp>
        <p:nvSpPr>
          <p:cNvPr id="8195" name="Title 1"/>
          <p:cNvSpPr>
            <a:spLocks noGrp="1"/>
          </p:cNvSpPr>
          <p:nvPr>
            <p:ph type="title"/>
          </p:nvPr>
        </p:nvSpPr>
        <p:spPr/>
        <p:txBody>
          <a:bodyPr/>
          <a:lstStyle/>
          <a:p>
            <a:r>
              <a:rPr lang="en-US" smtClean="0"/>
              <a:t>Level Loop </a:t>
            </a:r>
            <a:br>
              <a:rPr lang="en-US" smtClean="0"/>
            </a:br>
            <a:r>
              <a:rPr lang="en-US" sz="3200" smtClean="0"/>
              <a:t>(or Closed Circuit)</a:t>
            </a:r>
          </a:p>
        </p:txBody>
      </p:sp>
      <p:sp>
        <p:nvSpPr>
          <p:cNvPr id="8196" name="TextBox 5"/>
          <p:cNvSpPr txBox="1">
            <a:spLocks noChangeArrowheads="1"/>
          </p:cNvSpPr>
          <p:nvPr/>
        </p:nvSpPr>
        <p:spPr bwMode="auto">
          <a:xfrm>
            <a:off x="1447800" y="3733800"/>
            <a:ext cx="1676400" cy="369888"/>
          </a:xfrm>
          <a:prstGeom prst="rect">
            <a:avLst/>
          </a:prstGeom>
          <a:noFill/>
          <a:ln w="9525">
            <a:noFill/>
            <a:miter lim="800000"/>
            <a:headEnd/>
            <a:tailEnd/>
          </a:ln>
        </p:spPr>
        <p:txBody>
          <a:bodyPr>
            <a:spAutoFit/>
          </a:bodyPr>
          <a:lstStyle/>
          <a:p>
            <a:r>
              <a:rPr lang="en-US">
                <a:solidFill>
                  <a:srgbClr val="0000FF"/>
                </a:solidFill>
              </a:rPr>
              <a:t>Elev. 100.00 ft</a:t>
            </a:r>
          </a:p>
        </p:txBody>
      </p:sp>
      <p:sp>
        <p:nvSpPr>
          <p:cNvPr id="8197" name="TextBox 7"/>
          <p:cNvSpPr txBox="1">
            <a:spLocks noChangeArrowheads="1"/>
          </p:cNvSpPr>
          <p:nvPr/>
        </p:nvSpPr>
        <p:spPr bwMode="auto">
          <a:xfrm>
            <a:off x="5943600" y="4419600"/>
            <a:ext cx="1600200" cy="369888"/>
          </a:xfrm>
          <a:prstGeom prst="rect">
            <a:avLst/>
          </a:prstGeom>
          <a:noFill/>
          <a:ln w="9525">
            <a:noFill/>
            <a:miter lim="800000"/>
            <a:headEnd/>
            <a:tailEnd/>
          </a:ln>
        </p:spPr>
        <p:txBody>
          <a:bodyPr>
            <a:spAutoFit/>
          </a:bodyPr>
          <a:lstStyle/>
          <a:p>
            <a:r>
              <a:rPr lang="en-US" dirty="0"/>
              <a:t>BS = 0.94 ft</a:t>
            </a:r>
          </a:p>
        </p:txBody>
      </p:sp>
      <p:sp>
        <p:nvSpPr>
          <p:cNvPr id="8198" name="TextBox 8"/>
          <p:cNvSpPr txBox="1">
            <a:spLocks noChangeArrowheads="1"/>
          </p:cNvSpPr>
          <p:nvPr/>
        </p:nvSpPr>
        <p:spPr bwMode="auto">
          <a:xfrm>
            <a:off x="7543800" y="1981200"/>
            <a:ext cx="1600200" cy="369888"/>
          </a:xfrm>
          <a:prstGeom prst="rect">
            <a:avLst/>
          </a:prstGeom>
          <a:noFill/>
          <a:ln w="9525">
            <a:noFill/>
            <a:miter lim="800000"/>
            <a:headEnd/>
            <a:tailEnd/>
          </a:ln>
        </p:spPr>
        <p:txBody>
          <a:bodyPr>
            <a:spAutoFit/>
          </a:bodyPr>
          <a:lstStyle/>
          <a:p>
            <a:r>
              <a:rPr lang="en-US" dirty="0"/>
              <a:t>BS = 5.62 ft</a:t>
            </a:r>
          </a:p>
        </p:txBody>
      </p:sp>
      <p:sp>
        <p:nvSpPr>
          <p:cNvPr id="8199" name="TextBox 9"/>
          <p:cNvSpPr txBox="1">
            <a:spLocks noChangeArrowheads="1"/>
          </p:cNvSpPr>
          <p:nvPr/>
        </p:nvSpPr>
        <p:spPr bwMode="auto">
          <a:xfrm>
            <a:off x="3200400" y="4800600"/>
            <a:ext cx="1600200" cy="369887"/>
          </a:xfrm>
          <a:prstGeom prst="rect">
            <a:avLst/>
          </a:prstGeom>
          <a:noFill/>
          <a:ln w="9525">
            <a:noFill/>
            <a:miter lim="800000"/>
            <a:headEnd/>
            <a:tailEnd/>
          </a:ln>
        </p:spPr>
        <p:txBody>
          <a:bodyPr>
            <a:spAutoFit/>
          </a:bodyPr>
          <a:lstStyle/>
          <a:p>
            <a:r>
              <a:rPr lang="en-US" dirty="0"/>
              <a:t>BS = 9.12 ft</a:t>
            </a:r>
          </a:p>
        </p:txBody>
      </p:sp>
      <p:sp>
        <p:nvSpPr>
          <p:cNvPr id="8200" name="TextBox 18"/>
          <p:cNvSpPr txBox="1">
            <a:spLocks noChangeArrowheads="1"/>
          </p:cNvSpPr>
          <p:nvPr/>
        </p:nvSpPr>
        <p:spPr bwMode="auto">
          <a:xfrm>
            <a:off x="0" y="3962400"/>
            <a:ext cx="1600200" cy="369887"/>
          </a:xfrm>
          <a:prstGeom prst="rect">
            <a:avLst/>
          </a:prstGeom>
          <a:noFill/>
          <a:ln w="9525">
            <a:noFill/>
            <a:miter lim="800000"/>
            <a:headEnd/>
            <a:tailEnd/>
          </a:ln>
        </p:spPr>
        <p:txBody>
          <a:bodyPr>
            <a:spAutoFit/>
          </a:bodyPr>
          <a:lstStyle/>
          <a:p>
            <a:r>
              <a:rPr lang="en-US" dirty="0"/>
              <a:t>FS = 3.34 ft</a:t>
            </a:r>
          </a:p>
        </p:txBody>
      </p:sp>
      <p:sp>
        <p:nvSpPr>
          <p:cNvPr id="8201" name="TextBox 19"/>
          <p:cNvSpPr txBox="1">
            <a:spLocks noChangeArrowheads="1"/>
          </p:cNvSpPr>
          <p:nvPr/>
        </p:nvSpPr>
        <p:spPr bwMode="auto">
          <a:xfrm>
            <a:off x="3124200" y="5638800"/>
            <a:ext cx="1600200" cy="369888"/>
          </a:xfrm>
          <a:prstGeom prst="rect">
            <a:avLst/>
          </a:prstGeom>
          <a:noFill/>
          <a:ln w="9525">
            <a:noFill/>
            <a:miter lim="800000"/>
            <a:headEnd/>
            <a:tailEnd/>
          </a:ln>
        </p:spPr>
        <p:txBody>
          <a:bodyPr>
            <a:spAutoFit/>
          </a:bodyPr>
          <a:lstStyle/>
          <a:p>
            <a:r>
              <a:rPr lang="en-US" dirty="0"/>
              <a:t>FS = 7.98 ft</a:t>
            </a:r>
          </a:p>
        </p:txBody>
      </p:sp>
      <p:sp>
        <p:nvSpPr>
          <p:cNvPr id="8202" name="TextBox 20"/>
          <p:cNvSpPr txBox="1">
            <a:spLocks noChangeArrowheads="1"/>
          </p:cNvSpPr>
          <p:nvPr/>
        </p:nvSpPr>
        <p:spPr bwMode="auto">
          <a:xfrm>
            <a:off x="6324600" y="5257800"/>
            <a:ext cx="1600200" cy="369888"/>
          </a:xfrm>
          <a:prstGeom prst="rect">
            <a:avLst/>
          </a:prstGeom>
          <a:noFill/>
          <a:ln w="9525">
            <a:noFill/>
            <a:miter lim="800000"/>
            <a:headEnd/>
            <a:tailEnd/>
          </a:ln>
        </p:spPr>
        <p:txBody>
          <a:bodyPr>
            <a:spAutoFit/>
          </a:bodyPr>
          <a:lstStyle/>
          <a:p>
            <a:r>
              <a:rPr lang="en-US" dirty="0"/>
              <a:t>FS = 6.01 ft</a:t>
            </a:r>
          </a:p>
        </p:txBody>
      </p:sp>
      <p:sp>
        <p:nvSpPr>
          <p:cNvPr id="24" name="Oval 23"/>
          <p:cNvSpPr/>
          <p:nvPr/>
        </p:nvSpPr>
        <p:spPr>
          <a:xfrm>
            <a:off x="7924800" y="3657600"/>
            <a:ext cx="381000" cy="381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204" name="TextBox 24"/>
          <p:cNvSpPr txBox="1">
            <a:spLocks noChangeArrowheads="1"/>
          </p:cNvSpPr>
          <p:nvPr/>
        </p:nvSpPr>
        <p:spPr bwMode="auto">
          <a:xfrm>
            <a:off x="7924800" y="3657600"/>
            <a:ext cx="228600" cy="369888"/>
          </a:xfrm>
          <a:prstGeom prst="rect">
            <a:avLst/>
          </a:prstGeom>
          <a:noFill/>
          <a:ln w="9525">
            <a:noFill/>
            <a:miter lim="800000"/>
            <a:headEnd/>
            <a:tailEnd/>
          </a:ln>
        </p:spPr>
        <p:txBody>
          <a:bodyPr>
            <a:spAutoFit/>
          </a:bodyPr>
          <a:lstStyle/>
          <a:p>
            <a:r>
              <a:rPr lang="en-US"/>
              <a:t>3</a:t>
            </a:r>
          </a:p>
        </p:txBody>
      </p:sp>
      <p:sp>
        <p:nvSpPr>
          <p:cNvPr id="8205" name="TextBox 22"/>
          <p:cNvSpPr txBox="1">
            <a:spLocks noChangeArrowheads="1"/>
          </p:cNvSpPr>
          <p:nvPr/>
        </p:nvSpPr>
        <p:spPr bwMode="auto">
          <a:xfrm>
            <a:off x="7924800" y="2514600"/>
            <a:ext cx="1219200" cy="923925"/>
          </a:xfrm>
          <a:prstGeom prst="rect">
            <a:avLst/>
          </a:prstGeom>
          <a:noFill/>
          <a:ln w="9525">
            <a:noFill/>
            <a:miter lim="800000"/>
            <a:headEnd/>
            <a:tailEnd/>
          </a:ln>
        </p:spPr>
        <p:txBody>
          <a:bodyPr>
            <a:spAutoFit/>
          </a:bodyPr>
          <a:lstStyle/>
          <a:p>
            <a:r>
              <a:rPr lang="en-US">
                <a:solidFill>
                  <a:srgbClr val="FF0000"/>
                </a:solidFill>
              </a:rPr>
              <a:t>Elev. 101.63 ft</a:t>
            </a:r>
          </a:p>
          <a:p>
            <a:endParaRPr lang="en-US"/>
          </a:p>
        </p:txBody>
      </p:sp>
      <p:sp>
        <p:nvSpPr>
          <p:cNvPr id="26" name="Oval 25"/>
          <p:cNvSpPr/>
          <p:nvPr/>
        </p:nvSpPr>
        <p:spPr>
          <a:xfrm>
            <a:off x="5181600" y="4953000"/>
            <a:ext cx="381000" cy="381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207" name="TextBox 26"/>
          <p:cNvSpPr txBox="1">
            <a:spLocks noChangeArrowheads="1"/>
          </p:cNvSpPr>
          <p:nvPr/>
        </p:nvSpPr>
        <p:spPr bwMode="auto">
          <a:xfrm>
            <a:off x="5181600" y="4953000"/>
            <a:ext cx="228600" cy="369888"/>
          </a:xfrm>
          <a:prstGeom prst="rect">
            <a:avLst/>
          </a:prstGeom>
          <a:noFill/>
          <a:ln w="9525">
            <a:noFill/>
            <a:miter lim="800000"/>
            <a:headEnd/>
            <a:tailEnd/>
          </a:ln>
        </p:spPr>
        <p:txBody>
          <a:bodyPr>
            <a:spAutoFit/>
          </a:bodyPr>
          <a:lstStyle/>
          <a:p>
            <a:r>
              <a:rPr lang="en-US"/>
              <a:t>4</a:t>
            </a:r>
          </a:p>
        </p:txBody>
      </p:sp>
      <p:sp>
        <p:nvSpPr>
          <p:cNvPr id="28" name="Oval 27"/>
          <p:cNvSpPr/>
          <p:nvPr/>
        </p:nvSpPr>
        <p:spPr>
          <a:xfrm>
            <a:off x="1828800" y="5105400"/>
            <a:ext cx="381000" cy="381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209" name="TextBox 28"/>
          <p:cNvSpPr txBox="1">
            <a:spLocks noChangeArrowheads="1"/>
          </p:cNvSpPr>
          <p:nvPr/>
        </p:nvSpPr>
        <p:spPr bwMode="auto">
          <a:xfrm>
            <a:off x="1828800" y="5105400"/>
            <a:ext cx="228600" cy="369888"/>
          </a:xfrm>
          <a:prstGeom prst="rect">
            <a:avLst/>
          </a:prstGeom>
          <a:noFill/>
          <a:ln w="9525">
            <a:noFill/>
            <a:miter lim="800000"/>
            <a:headEnd/>
            <a:tailEnd/>
          </a:ln>
        </p:spPr>
        <p:txBody>
          <a:bodyPr>
            <a:spAutoFit/>
          </a:bodyPr>
          <a:lstStyle/>
          <a:p>
            <a:r>
              <a:rPr lang="en-US"/>
              <a:t>5</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Closed Circuit or Level Loop</a:t>
            </a:r>
          </a:p>
        </p:txBody>
      </p:sp>
      <p:graphicFrame>
        <p:nvGraphicFramePr>
          <p:cNvPr id="4" name="Content Placeholder 15"/>
          <p:cNvGraphicFramePr>
            <a:graphicFrameLocks/>
          </p:cNvGraphicFramePr>
          <p:nvPr/>
        </p:nvGraphicFramePr>
        <p:xfrm>
          <a:off x="1066800" y="1371600"/>
          <a:ext cx="6934199" cy="4722495"/>
        </p:xfrm>
        <a:graphic>
          <a:graphicData uri="http://schemas.openxmlformats.org/drawingml/2006/table">
            <a:tbl>
              <a:tblPr/>
              <a:tblGrid>
                <a:gridCol w="762000"/>
                <a:gridCol w="914400"/>
                <a:gridCol w="990600"/>
                <a:gridCol w="914400"/>
                <a:gridCol w="888928"/>
                <a:gridCol w="1564994"/>
                <a:gridCol w="898877"/>
              </a:tblGrid>
              <a:tr h="457200">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2400" b="0" i="0" u="none" strike="noStrike" dirty="0">
                          <a:latin typeface="Arial"/>
                        </a:rPr>
                        <a:t>AUTO  LEVEL </a:t>
                      </a:r>
                      <a:r>
                        <a:rPr lang="en-US" sz="2400" b="0" i="0" u="none" strike="noStrike" dirty="0" smtClean="0">
                          <a:latin typeface="Arial"/>
                        </a:rPr>
                        <a:t>READINGS</a:t>
                      </a:r>
                      <a:endParaRPr lang="en-US" sz="24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37">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STADIA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8183">
                <a:tc>
                  <a:txBody>
                    <a:bodyPr/>
                    <a:lstStyle/>
                    <a:p>
                      <a:pPr algn="ctr" fontAlgn="b"/>
                      <a:r>
                        <a:rPr lang="en-US" sz="2000" b="0" i="0" u="none" strike="noStrike" dirty="0">
                          <a:latin typeface="Arial"/>
                        </a:rPr>
                        <a:t>PT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000" b="0" i="0" u="none" strike="noStrike" dirty="0" smtClean="0">
                          <a:latin typeface="+mn-lt"/>
                        </a:rPr>
                        <a:t>(+)</a:t>
                      </a:r>
                    </a:p>
                    <a:p>
                      <a:pPr algn="ctr" fontAlgn="b"/>
                      <a:r>
                        <a:rPr lang="en-US" sz="2000" b="0" i="0" u="none" strike="noStrike" dirty="0" smtClean="0">
                          <a:latin typeface="Arial"/>
                        </a:rPr>
                        <a:t>BS</a:t>
                      </a:r>
                      <a:endParaRPr lang="en-US" sz="2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000" b="0" i="0" u="none" strike="noStrike">
                          <a:latin typeface="Arial"/>
                        </a:rPr>
                        <a:t>HI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000" b="0" i="0" u="none" strike="noStrike" dirty="0" smtClean="0">
                          <a:latin typeface="Arial"/>
                        </a:rPr>
                        <a:t>(-)</a:t>
                      </a:r>
                    </a:p>
                    <a:p>
                      <a:pPr algn="ctr" fontAlgn="b"/>
                      <a:r>
                        <a:rPr lang="en-US" sz="2000" b="0" i="0" u="none" strike="noStrike" dirty="0" smtClean="0">
                          <a:latin typeface="Arial"/>
                        </a:rPr>
                        <a:t>FS</a:t>
                      </a:r>
                      <a:endParaRPr lang="en-US" sz="2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000" b="0" i="0" u="none" strike="noStrike">
                          <a:latin typeface="Arial"/>
                        </a:rPr>
                        <a:t>ELEV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000" b="0" i="0" u="none" strike="noStrike" dirty="0" smtClean="0">
                          <a:latin typeface="Arial"/>
                        </a:rPr>
                        <a:t>TOP/BOT STADIA</a:t>
                      </a:r>
                      <a:endParaRPr lang="en-US" sz="2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000" b="0" i="0" u="none" strike="noStrike" dirty="0" smtClean="0">
                          <a:latin typeface="Arial"/>
                        </a:rPr>
                        <a:t>DIST</a:t>
                      </a:r>
                    </a:p>
                    <a:p>
                      <a:pPr algn="ctr" fontAlgn="b"/>
                      <a:r>
                        <a:rPr lang="en-US" sz="2000" b="0" i="0" u="none" strike="noStrike" dirty="0" smtClean="0">
                          <a:latin typeface="Arial"/>
                        </a:rPr>
                        <a:t>/</a:t>
                      </a:r>
                      <a:r>
                        <a:rPr lang="en-US" sz="2000" b="0" i="0" u="none" strike="noStrike" dirty="0">
                          <a:latin typeface="Arial"/>
                        </a:rPr>
                        <a:t>Angle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246337">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8183">
                <a:tc>
                  <a:txBody>
                    <a:bodyPr/>
                    <a:lstStyle/>
                    <a:p>
                      <a:pPr algn="ctr" fontAlgn="b"/>
                      <a:r>
                        <a:rPr lang="en-US" sz="1600" b="1" i="0" u="none" strike="noStrike" dirty="0" smtClean="0">
                          <a:latin typeface="Arial"/>
                        </a:rPr>
                        <a:t>BM</a:t>
                      </a:r>
                      <a:endParaRPr lang="en-US" sz="1600" b="1"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dirty="0">
                        <a:latin typeface="Comic Sans M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dirty="0">
                        <a:latin typeface="Comic Sans M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Comic Sans MS"/>
                        </a:rPr>
                        <a:t> </a:t>
                      </a:r>
                      <a:r>
                        <a:rPr lang="en-US" sz="1600" b="0" i="0" u="none" strike="noStrike" dirty="0" smtClean="0">
                          <a:latin typeface="Comic Sans MS"/>
                        </a:rPr>
                        <a:t>X</a:t>
                      </a:r>
                      <a:endParaRPr lang="en-US" sz="1600" b="0" i="0" u="none" strike="noStrike" dirty="0">
                        <a:latin typeface="Comic Sans M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latin typeface="Comic Sans MS"/>
                        </a:rPr>
                        <a:t> </a:t>
                      </a:r>
                      <a:r>
                        <a:rPr lang="en-US" sz="1600" b="1" i="0" u="none" strike="noStrike" dirty="0" smtClean="0">
                          <a:latin typeface="Comic Sans MS"/>
                        </a:rPr>
                        <a:t>100.00</a:t>
                      </a:r>
                      <a:endParaRPr lang="en-US" sz="1600" b="1" i="0" u="none" strike="noStrike" dirty="0">
                        <a:latin typeface="Comic Sans M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7192">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dirty="0">
                        <a:latin typeface="Comic Sans M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dirty="0">
                        <a:latin typeface="Comic Sans M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Symbo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5026">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37">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37">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37">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330" name="TextBox 4"/>
          <p:cNvSpPr txBox="1">
            <a:spLocks noChangeArrowheads="1"/>
          </p:cNvSpPr>
          <p:nvPr/>
        </p:nvSpPr>
        <p:spPr bwMode="auto">
          <a:xfrm>
            <a:off x="1905000" y="3048000"/>
            <a:ext cx="762000" cy="369888"/>
          </a:xfrm>
          <a:prstGeom prst="rect">
            <a:avLst/>
          </a:prstGeom>
          <a:noFill/>
          <a:ln w="9525">
            <a:noFill/>
            <a:miter lim="800000"/>
            <a:headEnd/>
            <a:tailEnd/>
          </a:ln>
        </p:spPr>
        <p:txBody>
          <a:bodyPr>
            <a:spAutoFit/>
          </a:bodyPr>
          <a:lstStyle/>
          <a:p>
            <a:r>
              <a:rPr lang="en-US"/>
              <a:t>7.13</a:t>
            </a:r>
          </a:p>
        </p:txBody>
      </p:sp>
      <p:sp>
        <p:nvSpPr>
          <p:cNvPr id="9331" name="TextBox 5"/>
          <p:cNvSpPr txBox="1">
            <a:spLocks noChangeArrowheads="1"/>
          </p:cNvSpPr>
          <p:nvPr/>
        </p:nvSpPr>
        <p:spPr bwMode="auto">
          <a:xfrm>
            <a:off x="2819400" y="3048000"/>
            <a:ext cx="990600" cy="369888"/>
          </a:xfrm>
          <a:prstGeom prst="rect">
            <a:avLst/>
          </a:prstGeom>
          <a:noFill/>
          <a:ln w="9525">
            <a:noFill/>
            <a:miter lim="800000"/>
            <a:headEnd/>
            <a:tailEnd/>
          </a:ln>
        </p:spPr>
        <p:txBody>
          <a:bodyPr>
            <a:spAutoFit/>
          </a:bodyPr>
          <a:lstStyle/>
          <a:p>
            <a:r>
              <a:rPr lang="en-US"/>
              <a:t>107.13</a:t>
            </a:r>
          </a:p>
        </p:txBody>
      </p:sp>
      <p:sp>
        <p:nvSpPr>
          <p:cNvPr id="9332" name="TextBox 6"/>
          <p:cNvSpPr txBox="1">
            <a:spLocks noChangeArrowheads="1"/>
          </p:cNvSpPr>
          <p:nvPr/>
        </p:nvSpPr>
        <p:spPr bwMode="auto">
          <a:xfrm>
            <a:off x="1143000" y="3429000"/>
            <a:ext cx="838200" cy="369888"/>
          </a:xfrm>
          <a:prstGeom prst="rect">
            <a:avLst/>
          </a:prstGeom>
          <a:noFill/>
          <a:ln w="9525">
            <a:noFill/>
            <a:miter lim="800000"/>
            <a:headEnd/>
            <a:tailEnd/>
          </a:ln>
        </p:spPr>
        <p:txBody>
          <a:bodyPr>
            <a:spAutoFit/>
          </a:bodyPr>
          <a:lstStyle/>
          <a:p>
            <a:r>
              <a:rPr lang="en-US" b="1"/>
              <a:t>TP-1</a:t>
            </a:r>
          </a:p>
        </p:txBody>
      </p:sp>
      <p:sp>
        <p:nvSpPr>
          <p:cNvPr id="9333" name="TextBox 8"/>
          <p:cNvSpPr txBox="1">
            <a:spLocks noChangeArrowheads="1"/>
          </p:cNvSpPr>
          <p:nvPr/>
        </p:nvSpPr>
        <p:spPr bwMode="auto">
          <a:xfrm>
            <a:off x="3810000" y="3429000"/>
            <a:ext cx="762000" cy="381000"/>
          </a:xfrm>
          <a:prstGeom prst="rect">
            <a:avLst/>
          </a:prstGeom>
          <a:noFill/>
          <a:ln w="9525">
            <a:noFill/>
            <a:miter lim="800000"/>
            <a:headEnd/>
            <a:tailEnd/>
          </a:ln>
        </p:spPr>
        <p:txBody>
          <a:bodyPr>
            <a:spAutoFit/>
          </a:bodyPr>
          <a:lstStyle/>
          <a:p>
            <a:r>
              <a:rPr lang="en-US"/>
              <a:t>4.26</a:t>
            </a:r>
          </a:p>
        </p:txBody>
      </p:sp>
      <p:sp>
        <p:nvSpPr>
          <p:cNvPr id="9334" name="TextBox 9"/>
          <p:cNvSpPr txBox="1">
            <a:spLocks noChangeArrowheads="1"/>
          </p:cNvSpPr>
          <p:nvPr/>
        </p:nvSpPr>
        <p:spPr bwMode="auto">
          <a:xfrm>
            <a:off x="4648200" y="3429000"/>
            <a:ext cx="914400" cy="369888"/>
          </a:xfrm>
          <a:prstGeom prst="rect">
            <a:avLst/>
          </a:prstGeom>
          <a:noFill/>
          <a:ln w="9525">
            <a:noFill/>
            <a:miter lim="800000"/>
            <a:headEnd/>
            <a:tailEnd/>
          </a:ln>
        </p:spPr>
        <p:txBody>
          <a:bodyPr>
            <a:spAutoFit/>
          </a:bodyPr>
          <a:lstStyle/>
          <a:p>
            <a:r>
              <a:rPr lang="en-US" b="1"/>
              <a:t>102.87</a:t>
            </a:r>
          </a:p>
        </p:txBody>
      </p:sp>
      <p:sp>
        <p:nvSpPr>
          <p:cNvPr id="9335" name="TextBox 10"/>
          <p:cNvSpPr txBox="1">
            <a:spLocks noChangeArrowheads="1"/>
          </p:cNvSpPr>
          <p:nvPr/>
        </p:nvSpPr>
        <p:spPr bwMode="auto">
          <a:xfrm>
            <a:off x="1905000" y="3429000"/>
            <a:ext cx="762000" cy="369888"/>
          </a:xfrm>
          <a:prstGeom prst="rect">
            <a:avLst/>
          </a:prstGeom>
          <a:noFill/>
          <a:ln w="9525">
            <a:noFill/>
            <a:miter lim="800000"/>
            <a:headEnd/>
            <a:tailEnd/>
          </a:ln>
        </p:spPr>
        <p:txBody>
          <a:bodyPr>
            <a:spAutoFit/>
          </a:bodyPr>
          <a:lstStyle/>
          <a:p>
            <a:r>
              <a:rPr lang="en-US"/>
              <a:t>1.75</a:t>
            </a:r>
          </a:p>
        </p:txBody>
      </p:sp>
      <p:sp>
        <p:nvSpPr>
          <p:cNvPr id="9336" name="TextBox 11"/>
          <p:cNvSpPr txBox="1">
            <a:spLocks noChangeArrowheads="1"/>
          </p:cNvSpPr>
          <p:nvPr/>
        </p:nvSpPr>
        <p:spPr bwMode="auto">
          <a:xfrm>
            <a:off x="3810000" y="3810000"/>
            <a:ext cx="762000" cy="381000"/>
          </a:xfrm>
          <a:prstGeom prst="rect">
            <a:avLst/>
          </a:prstGeom>
          <a:noFill/>
          <a:ln w="9525">
            <a:noFill/>
            <a:miter lim="800000"/>
            <a:headEnd/>
            <a:tailEnd/>
          </a:ln>
        </p:spPr>
        <p:txBody>
          <a:bodyPr>
            <a:spAutoFit/>
          </a:bodyPr>
          <a:lstStyle/>
          <a:p>
            <a:r>
              <a:rPr lang="en-US"/>
              <a:t>2.99</a:t>
            </a:r>
          </a:p>
        </p:txBody>
      </p:sp>
      <p:sp>
        <p:nvSpPr>
          <p:cNvPr id="9337" name="TextBox 12"/>
          <p:cNvSpPr txBox="1">
            <a:spLocks noChangeArrowheads="1"/>
          </p:cNvSpPr>
          <p:nvPr/>
        </p:nvSpPr>
        <p:spPr bwMode="auto">
          <a:xfrm>
            <a:off x="2819400" y="3440113"/>
            <a:ext cx="990600" cy="369887"/>
          </a:xfrm>
          <a:prstGeom prst="rect">
            <a:avLst/>
          </a:prstGeom>
          <a:noFill/>
          <a:ln w="9525">
            <a:noFill/>
            <a:miter lim="800000"/>
            <a:headEnd/>
            <a:tailEnd/>
          </a:ln>
        </p:spPr>
        <p:txBody>
          <a:bodyPr>
            <a:spAutoFit/>
          </a:bodyPr>
          <a:lstStyle/>
          <a:p>
            <a:r>
              <a:rPr lang="en-US"/>
              <a:t>104.62</a:t>
            </a:r>
          </a:p>
        </p:txBody>
      </p:sp>
      <p:sp>
        <p:nvSpPr>
          <p:cNvPr id="9338" name="TextBox 13"/>
          <p:cNvSpPr txBox="1">
            <a:spLocks noChangeArrowheads="1"/>
          </p:cNvSpPr>
          <p:nvPr/>
        </p:nvSpPr>
        <p:spPr bwMode="auto">
          <a:xfrm>
            <a:off x="4648200" y="3810000"/>
            <a:ext cx="914400" cy="369888"/>
          </a:xfrm>
          <a:prstGeom prst="rect">
            <a:avLst/>
          </a:prstGeom>
          <a:noFill/>
          <a:ln w="9525">
            <a:noFill/>
            <a:miter lim="800000"/>
            <a:headEnd/>
            <a:tailEnd/>
          </a:ln>
        </p:spPr>
        <p:txBody>
          <a:bodyPr>
            <a:spAutoFit/>
          </a:bodyPr>
          <a:lstStyle/>
          <a:p>
            <a:r>
              <a:rPr lang="en-US" b="1"/>
              <a:t>101.63</a:t>
            </a:r>
          </a:p>
        </p:txBody>
      </p:sp>
      <p:sp>
        <p:nvSpPr>
          <p:cNvPr id="9339" name="TextBox 14"/>
          <p:cNvSpPr txBox="1">
            <a:spLocks noChangeArrowheads="1"/>
          </p:cNvSpPr>
          <p:nvPr/>
        </p:nvSpPr>
        <p:spPr bwMode="auto">
          <a:xfrm>
            <a:off x="1143000" y="3810000"/>
            <a:ext cx="838200" cy="369888"/>
          </a:xfrm>
          <a:prstGeom prst="rect">
            <a:avLst/>
          </a:prstGeom>
          <a:noFill/>
          <a:ln w="9525">
            <a:noFill/>
            <a:miter lim="800000"/>
            <a:headEnd/>
            <a:tailEnd/>
          </a:ln>
        </p:spPr>
        <p:txBody>
          <a:bodyPr>
            <a:spAutoFit/>
          </a:bodyPr>
          <a:lstStyle/>
          <a:p>
            <a:r>
              <a:rPr lang="en-US" b="1"/>
              <a:t>TBM</a:t>
            </a:r>
          </a:p>
        </p:txBody>
      </p:sp>
      <p:sp>
        <p:nvSpPr>
          <p:cNvPr id="9340" name="TextBox 17"/>
          <p:cNvSpPr txBox="1">
            <a:spLocks noChangeArrowheads="1"/>
          </p:cNvSpPr>
          <p:nvPr/>
        </p:nvSpPr>
        <p:spPr bwMode="auto">
          <a:xfrm>
            <a:off x="1143000" y="4191000"/>
            <a:ext cx="838200" cy="369888"/>
          </a:xfrm>
          <a:prstGeom prst="rect">
            <a:avLst/>
          </a:prstGeom>
          <a:noFill/>
          <a:ln w="9525">
            <a:noFill/>
            <a:miter lim="800000"/>
            <a:headEnd/>
            <a:tailEnd/>
          </a:ln>
        </p:spPr>
        <p:txBody>
          <a:bodyPr>
            <a:spAutoFit/>
          </a:bodyPr>
          <a:lstStyle/>
          <a:p>
            <a:r>
              <a:rPr lang="en-US" b="1"/>
              <a:t>TP-2</a:t>
            </a:r>
          </a:p>
        </p:txBody>
      </p:sp>
      <p:sp>
        <p:nvSpPr>
          <p:cNvPr id="19" name="TextBox 18"/>
          <p:cNvSpPr txBox="1">
            <a:spLocks noChangeArrowheads="1"/>
          </p:cNvSpPr>
          <p:nvPr/>
        </p:nvSpPr>
        <p:spPr bwMode="auto">
          <a:xfrm>
            <a:off x="3810000" y="4191000"/>
            <a:ext cx="762000" cy="381000"/>
          </a:xfrm>
          <a:prstGeom prst="rect">
            <a:avLst/>
          </a:prstGeom>
          <a:noFill/>
          <a:ln w="9525">
            <a:noFill/>
            <a:miter lim="800000"/>
            <a:headEnd/>
            <a:tailEnd/>
          </a:ln>
        </p:spPr>
        <p:txBody>
          <a:bodyPr>
            <a:spAutoFit/>
          </a:bodyPr>
          <a:lstStyle/>
          <a:p>
            <a:r>
              <a:rPr lang="en-US"/>
              <a:t>6.01</a:t>
            </a:r>
          </a:p>
        </p:txBody>
      </p:sp>
      <p:sp>
        <p:nvSpPr>
          <p:cNvPr id="20" name="TextBox 19"/>
          <p:cNvSpPr txBox="1">
            <a:spLocks noChangeArrowheads="1"/>
          </p:cNvSpPr>
          <p:nvPr/>
        </p:nvSpPr>
        <p:spPr bwMode="auto">
          <a:xfrm>
            <a:off x="4648200" y="4191000"/>
            <a:ext cx="914400" cy="369888"/>
          </a:xfrm>
          <a:prstGeom prst="rect">
            <a:avLst/>
          </a:prstGeom>
          <a:noFill/>
          <a:ln w="9525">
            <a:noFill/>
            <a:miter lim="800000"/>
            <a:headEnd/>
            <a:tailEnd/>
          </a:ln>
        </p:spPr>
        <p:txBody>
          <a:bodyPr>
            <a:spAutoFit/>
          </a:bodyPr>
          <a:lstStyle/>
          <a:p>
            <a:r>
              <a:rPr lang="en-US" b="1"/>
              <a:t>101.24</a:t>
            </a:r>
          </a:p>
        </p:txBody>
      </p:sp>
      <p:sp>
        <p:nvSpPr>
          <p:cNvPr id="21" name="TextBox 20"/>
          <p:cNvSpPr txBox="1">
            <a:spLocks noChangeArrowheads="1"/>
          </p:cNvSpPr>
          <p:nvPr/>
        </p:nvSpPr>
        <p:spPr bwMode="auto">
          <a:xfrm>
            <a:off x="1905000" y="4191000"/>
            <a:ext cx="762000" cy="369888"/>
          </a:xfrm>
          <a:prstGeom prst="rect">
            <a:avLst/>
          </a:prstGeom>
          <a:noFill/>
          <a:ln w="9525">
            <a:noFill/>
            <a:miter lim="800000"/>
            <a:headEnd/>
            <a:tailEnd/>
          </a:ln>
        </p:spPr>
        <p:txBody>
          <a:bodyPr>
            <a:spAutoFit/>
          </a:bodyPr>
          <a:lstStyle/>
          <a:p>
            <a:r>
              <a:rPr lang="en-US"/>
              <a:t>0.94</a:t>
            </a:r>
          </a:p>
        </p:txBody>
      </p:sp>
      <p:sp>
        <p:nvSpPr>
          <p:cNvPr id="22" name="TextBox 21"/>
          <p:cNvSpPr txBox="1">
            <a:spLocks noChangeArrowheads="1"/>
          </p:cNvSpPr>
          <p:nvPr/>
        </p:nvSpPr>
        <p:spPr bwMode="auto">
          <a:xfrm>
            <a:off x="2819400" y="3810000"/>
            <a:ext cx="990600" cy="369888"/>
          </a:xfrm>
          <a:prstGeom prst="rect">
            <a:avLst/>
          </a:prstGeom>
          <a:noFill/>
          <a:ln w="9525">
            <a:noFill/>
            <a:miter lim="800000"/>
            <a:headEnd/>
            <a:tailEnd/>
          </a:ln>
        </p:spPr>
        <p:txBody>
          <a:bodyPr>
            <a:spAutoFit/>
          </a:bodyPr>
          <a:lstStyle/>
          <a:p>
            <a:r>
              <a:rPr lang="en-US"/>
              <a:t>107.25</a:t>
            </a:r>
          </a:p>
        </p:txBody>
      </p:sp>
      <p:sp>
        <p:nvSpPr>
          <p:cNvPr id="23" name="TextBox 22"/>
          <p:cNvSpPr txBox="1">
            <a:spLocks noChangeArrowheads="1"/>
          </p:cNvSpPr>
          <p:nvPr/>
        </p:nvSpPr>
        <p:spPr bwMode="auto">
          <a:xfrm>
            <a:off x="1905000" y="3810000"/>
            <a:ext cx="762000" cy="369888"/>
          </a:xfrm>
          <a:prstGeom prst="rect">
            <a:avLst/>
          </a:prstGeom>
          <a:noFill/>
          <a:ln w="9525">
            <a:noFill/>
            <a:miter lim="800000"/>
            <a:headEnd/>
            <a:tailEnd/>
          </a:ln>
        </p:spPr>
        <p:txBody>
          <a:bodyPr>
            <a:spAutoFit/>
          </a:bodyPr>
          <a:lstStyle/>
          <a:p>
            <a:r>
              <a:rPr lang="en-US"/>
              <a:t>5.62</a:t>
            </a:r>
          </a:p>
        </p:txBody>
      </p:sp>
      <p:sp>
        <p:nvSpPr>
          <p:cNvPr id="9346" name="TextBox 23"/>
          <p:cNvSpPr txBox="1">
            <a:spLocks noChangeArrowheads="1"/>
          </p:cNvSpPr>
          <p:nvPr/>
        </p:nvSpPr>
        <p:spPr bwMode="auto">
          <a:xfrm>
            <a:off x="1143000" y="4572000"/>
            <a:ext cx="838200" cy="369888"/>
          </a:xfrm>
          <a:prstGeom prst="rect">
            <a:avLst/>
          </a:prstGeom>
          <a:noFill/>
          <a:ln w="9525">
            <a:noFill/>
            <a:miter lim="800000"/>
            <a:headEnd/>
            <a:tailEnd/>
          </a:ln>
        </p:spPr>
        <p:txBody>
          <a:bodyPr>
            <a:spAutoFit/>
          </a:bodyPr>
          <a:lstStyle/>
          <a:p>
            <a:r>
              <a:rPr lang="en-US" b="1"/>
              <a:t>TP-3</a:t>
            </a:r>
          </a:p>
        </p:txBody>
      </p:sp>
      <p:sp>
        <p:nvSpPr>
          <p:cNvPr id="25" name="TextBox 24"/>
          <p:cNvSpPr txBox="1">
            <a:spLocks noChangeArrowheads="1"/>
          </p:cNvSpPr>
          <p:nvPr/>
        </p:nvSpPr>
        <p:spPr bwMode="auto">
          <a:xfrm>
            <a:off x="3810000" y="4572000"/>
            <a:ext cx="762000" cy="381000"/>
          </a:xfrm>
          <a:prstGeom prst="rect">
            <a:avLst/>
          </a:prstGeom>
          <a:noFill/>
          <a:ln w="9525">
            <a:noFill/>
            <a:miter lim="800000"/>
            <a:headEnd/>
            <a:tailEnd/>
          </a:ln>
        </p:spPr>
        <p:txBody>
          <a:bodyPr>
            <a:spAutoFit/>
          </a:bodyPr>
          <a:lstStyle/>
          <a:p>
            <a:r>
              <a:rPr lang="en-US"/>
              <a:t>7.98</a:t>
            </a:r>
          </a:p>
        </p:txBody>
      </p:sp>
      <p:sp>
        <p:nvSpPr>
          <p:cNvPr id="26" name="TextBox 25"/>
          <p:cNvSpPr txBox="1">
            <a:spLocks noChangeArrowheads="1"/>
          </p:cNvSpPr>
          <p:nvPr/>
        </p:nvSpPr>
        <p:spPr bwMode="auto">
          <a:xfrm>
            <a:off x="4648200" y="4572000"/>
            <a:ext cx="914400" cy="369888"/>
          </a:xfrm>
          <a:prstGeom prst="rect">
            <a:avLst/>
          </a:prstGeom>
          <a:noFill/>
          <a:ln w="9525">
            <a:noFill/>
            <a:miter lim="800000"/>
            <a:headEnd/>
            <a:tailEnd/>
          </a:ln>
        </p:spPr>
        <p:txBody>
          <a:bodyPr>
            <a:spAutoFit/>
          </a:bodyPr>
          <a:lstStyle/>
          <a:p>
            <a:r>
              <a:rPr lang="en-US" b="1"/>
              <a:t>94.20</a:t>
            </a:r>
          </a:p>
        </p:txBody>
      </p:sp>
      <p:sp>
        <p:nvSpPr>
          <p:cNvPr id="27" name="TextBox 26"/>
          <p:cNvSpPr txBox="1">
            <a:spLocks noChangeArrowheads="1"/>
          </p:cNvSpPr>
          <p:nvPr/>
        </p:nvSpPr>
        <p:spPr bwMode="auto">
          <a:xfrm>
            <a:off x="1905000" y="4572000"/>
            <a:ext cx="762000" cy="369888"/>
          </a:xfrm>
          <a:prstGeom prst="rect">
            <a:avLst/>
          </a:prstGeom>
          <a:noFill/>
          <a:ln w="9525">
            <a:noFill/>
            <a:miter lim="800000"/>
            <a:headEnd/>
            <a:tailEnd/>
          </a:ln>
        </p:spPr>
        <p:txBody>
          <a:bodyPr>
            <a:spAutoFit/>
          </a:bodyPr>
          <a:lstStyle/>
          <a:p>
            <a:r>
              <a:rPr lang="en-US"/>
              <a:t>9.12</a:t>
            </a:r>
          </a:p>
        </p:txBody>
      </p:sp>
      <p:sp>
        <p:nvSpPr>
          <p:cNvPr id="28" name="TextBox 27"/>
          <p:cNvSpPr txBox="1">
            <a:spLocks noChangeArrowheads="1"/>
          </p:cNvSpPr>
          <p:nvPr/>
        </p:nvSpPr>
        <p:spPr bwMode="auto">
          <a:xfrm>
            <a:off x="2819400" y="4191000"/>
            <a:ext cx="990600" cy="369888"/>
          </a:xfrm>
          <a:prstGeom prst="rect">
            <a:avLst/>
          </a:prstGeom>
          <a:noFill/>
          <a:ln w="9525">
            <a:noFill/>
            <a:miter lim="800000"/>
            <a:headEnd/>
            <a:tailEnd/>
          </a:ln>
        </p:spPr>
        <p:txBody>
          <a:bodyPr>
            <a:spAutoFit/>
          </a:bodyPr>
          <a:lstStyle/>
          <a:p>
            <a:r>
              <a:rPr lang="en-US"/>
              <a:t>102.18</a:t>
            </a:r>
          </a:p>
        </p:txBody>
      </p:sp>
      <p:sp>
        <p:nvSpPr>
          <p:cNvPr id="9351" name="TextBox 28"/>
          <p:cNvSpPr txBox="1">
            <a:spLocks noChangeArrowheads="1"/>
          </p:cNvSpPr>
          <p:nvPr/>
        </p:nvSpPr>
        <p:spPr bwMode="auto">
          <a:xfrm>
            <a:off x="1143000" y="4953000"/>
            <a:ext cx="838200" cy="369888"/>
          </a:xfrm>
          <a:prstGeom prst="rect">
            <a:avLst/>
          </a:prstGeom>
          <a:noFill/>
          <a:ln w="9525">
            <a:noFill/>
            <a:miter lim="800000"/>
            <a:headEnd/>
            <a:tailEnd/>
          </a:ln>
        </p:spPr>
        <p:txBody>
          <a:bodyPr>
            <a:spAutoFit/>
          </a:bodyPr>
          <a:lstStyle/>
          <a:p>
            <a:r>
              <a:rPr lang="en-US" b="1"/>
              <a:t>POR</a:t>
            </a:r>
          </a:p>
        </p:txBody>
      </p:sp>
      <p:sp>
        <p:nvSpPr>
          <p:cNvPr id="30" name="TextBox 29"/>
          <p:cNvSpPr txBox="1">
            <a:spLocks noChangeArrowheads="1"/>
          </p:cNvSpPr>
          <p:nvPr/>
        </p:nvSpPr>
        <p:spPr bwMode="auto">
          <a:xfrm>
            <a:off x="3810000" y="4953000"/>
            <a:ext cx="762000" cy="381000"/>
          </a:xfrm>
          <a:prstGeom prst="rect">
            <a:avLst/>
          </a:prstGeom>
          <a:noFill/>
          <a:ln w="9525">
            <a:noFill/>
            <a:miter lim="800000"/>
            <a:headEnd/>
            <a:tailEnd/>
          </a:ln>
        </p:spPr>
        <p:txBody>
          <a:bodyPr>
            <a:spAutoFit/>
          </a:bodyPr>
          <a:lstStyle/>
          <a:p>
            <a:r>
              <a:rPr lang="en-US"/>
              <a:t>3.34</a:t>
            </a:r>
          </a:p>
        </p:txBody>
      </p:sp>
      <p:sp>
        <p:nvSpPr>
          <p:cNvPr id="31" name="TextBox 30"/>
          <p:cNvSpPr txBox="1">
            <a:spLocks noChangeArrowheads="1"/>
          </p:cNvSpPr>
          <p:nvPr/>
        </p:nvSpPr>
        <p:spPr bwMode="auto">
          <a:xfrm>
            <a:off x="4648200" y="4953000"/>
            <a:ext cx="914400" cy="369888"/>
          </a:xfrm>
          <a:prstGeom prst="rect">
            <a:avLst/>
          </a:prstGeom>
          <a:noFill/>
          <a:ln w="9525">
            <a:noFill/>
            <a:miter lim="800000"/>
            <a:headEnd/>
            <a:tailEnd/>
          </a:ln>
        </p:spPr>
        <p:txBody>
          <a:bodyPr>
            <a:spAutoFit/>
          </a:bodyPr>
          <a:lstStyle/>
          <a:p>
            <a:r>
              <a:rPr lang="en-US" b="1"/>
              <a:t>99.98</a:t>
            </a:r>
          </a:p>
        </p:txBody>
      </p:sp>
      <p:sp>
        <p:nvSpPr>
          <p:cNvPr id="34" name="TextBox 33"/>
          <p:cNvSpPr txBox="1">
            <a:spLocks noChangeArrowheads="1"/>
          </p:cNvSpPr>
          <p:nvPr/>
        </p:nvSpPr>
        <p:spPr bwMode="auto">
          <a:xfrm>
            <a:off x="2819400" y="4583113"/>
            <a:ext cx="990600" cy="369887"/>
          </a:xfrm>
          <a:prstGeom prst="rect">
            <a:avLst/>
          </a:prstGeom>
          <a:noFill/>
          <a:ln w="9525">
            <a:noFill/>
            <a:miter lim="800000"/>
            <a:headEnd/>
            <a:tailEnd/>
          </a:ln>
        </p:spPr>
        <p:txBody>
          <a:bodyPr>
            <a:spAutoFit/>
          </a:bodyPr>
          <a:lstStyle/>
          <a:p>
            <a:r>
              <a:rPr lang="en-US"/>
              <a:t>103.32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500"/>
                                        <p:tgtEl>
                                          <p:spTgt spid="2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fade">
                                      <p:cBhvr>
                                        <p:cTn id="42" dur="500"/>
                                        <p:tgtEl>
                                          <p:spTgt spid="2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500"/>
                                        <p:tgtEl>
                                          <p:spTgt spid="2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fade">
                                      <p:cBhvr>
                                        <p:cTn id="52" dur="500"/>
                                        <p:tgtEl>
                                          <p:spTgt spid="3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500"/>
                                        <p:tgtEl>
                                          <p:spTgt spid="30"/>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1"/>
                                        </p:tgtEl>
                                        <p:attrNameLst>
                                          <p:attrName>style.visibility</p:attrName>
                                        </p:attrNameLst>
                                      </p:cBhvr>
                                      <p:to>
                                        <p:strVal val="visible"/>
                                      </p:to>
                                    </p:set>
                                    <p:animEffect transition="in" filter="fade">
                                      <p:cBhvr>
                                        <p:cTn id="6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P spid="25" grpId="0"/>
      <p:bldP spid="26" grpId="0"/>
      <p:bldP spid="27" grpId="0"/>
      <p:bldP spid="28" grpId="0"/>
      <p:bldP spid="30" grpId="0"/>
      <p:bldP spid="31" grpId="0"/>
      <p:bldP spid="3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Closure Error</a:t>
            </a:r>
          </a:p>
        </p:txBody>
      </p:sp>
      <p:sp>
        <p:nvSpPr>
          <p:cNvPr id="10243" name="Content Placeholder 2"/>
          <p:cNvSpPr>
            <a:spLocks noGrp="1"/>
          </p:cNvSpPr>
          <p:nvPr>
            <p:ph idx="1"/>
          </p:nvPr>
        </p:nvSpPr>
        <p:spPr>
          <a:xfrm>
            <a:off x="457200" y="1600200"/>
            <a:ext cx="8229600" cy="3429000"/>
          </a:xfrm>
        </p:spPr>
        <p:txBody>
          <a:bodyPr/>
          <a:lstStyle/>
          <a:p>
            <a:pPr>
              <a:buFontTx/>
              <a:buNone/>
            </a:pPr>
            <a:r>
              <a:rPr lang="en-US" smtClean="0"/>
              <a:t>	The difference between a measured or calculated elevation and the true or established elevation.</a:t>
            </a:r>
          </a:p>
          <a:p>
            <a:endParaRPr lang="en-US" smtClean="0"/>
          </a:p>
          <a:p>
            <a:pPr>
              <a:buFontTx/>
              <a:buNone/>
            </a:pPr>
            <a:r>
              <a:rPr lang="en-US" smtClean="0">
                <a:solidFill>
                  <a:srgbClr val="0000FF"/>
                </a:solidFill>
              </a:rPr>
              <a:t>	Closure Error = Final Elev. – Initial Elev.</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Closed Circuit or Level Loop</a:t>
            </a:r>
          </a:p>
        </p:txBody>
      </p:sp>
      <p:graphicFrame>
        <p:nvGraphicFramePr>
          <p:cNvPr id="4" name="Content Placeholder 15"/>
          <p:cNvGraphicFramePr>
            <a:graphicFrameLocks/>
          </p:cNvGraphicFramePr>
          <p:nvPr/>
        </p:nvGraphicFramePr>
        <p:xfrm>
          <a:off x="1066800" y="1371600"/>
          <a:ext cx="6934199" cy="4722495"/>
        </p:xfrm>
        <a:graphic>
          <a:graphicData uri="http://schemas.openxmlformats.org/drawingml/2006/table">
            <a:tbl>
              <a:tblPr/>
              <a:tblGrid>
                <a:gridCol w="762000"/>
                <a:gridCol w="914400"/>
                <a:gridCol w="990600"/>
                <a:gridCol w="914400"/>
                <a:gridCol w="888928"/>
                <a:gridCol w="1564994"/>
                <a:gridCol w="898877"/>
              </a:tblGrid>
              <a:tr h="457200">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2400" b="0" i="0" u="none" strike="noStrike" dirty="0">
                          <a:latin typeface="Arial"/>
                        </a:rPr>
                        <a:t>AUTO  LEVEL </a:t>
                      </a:r>
                      <a:r>
                        <a:rPr lang="en-US" sz="2400" b="0" i="0" u="none" strike="noStrike" dirty="0" smtClean="0">
                          <a:latin typeface="Arial"/>
                        </a:rPr>
                        <a:t>READINGS</a:t>
                      </a:r>
                      <a:endParaRPr lang="en-US" sz="24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37">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STADIA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8183">
                <a:tc>
                  <a:txBody>
                    <a:bodyPr/>
                    <a:lstStyle/>
                    <a:p>
                      <a:pPr algn="ctr" fontAlgn="b"/>
                      <a:r>
                        <a:rPr lang="en-US" sz="2000" b="0" i="0" u="none" strike="noStrike" dirty="0">
                          <a:latin typeface="Arial"/>
                        </a:rPr>
                        <a:t>PT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000" b="0" i="0" u="none" strike="noStrike" dirty="0" smtClean="0">
                          <a:latin typeface="+mn-lt"/>
                        </a:rPr>
                        <a:t>(+)</a:t>
                      </a:r>
                    </a:p>
                    <a:p>
                      <a:pPr algn="ctr" fontAlgn="b"/>
                      <a:r>
                        <a:rPr lang="en-US" sz="2000" b="0" i="0" u="none" strike="noStrike" dirty="0" smtClean="0">
                          <a:latin typeface="Arial"/>
                        </a:rPr>
                        <a:t>BS</a:t>
                      </a:r>
                      <a:endParaRPr lang="en-US" sz="2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000" b="0" i="0" u="none" strike="noStrike">
                          <a:latin typeface="Arial"/>
                        </a:rPr>
                        <a:t>HI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000" b="0" i="0" u="none" strike="noStrike" dirty="0" smtClean="0">
                          <a:latin typeface="Arial"/>
                        </a:rPr>
                        <a:t>(-)</a:t>
                      </a:r>
                    </a:p>
                    <a:p>
                      <a:pPr algn="ctr" fontAlgn="b"/>
                      <a:r>
                        <a:rPr lang="en-US" sz="2000" b="0" i="0" u="none" strike="noStrike" dirty="0" smtClean="0">
                          <a:latin typeface="Arial"/>
                        </a:rPr>
                        <a:t>FS</a:t>
                      </a:r>
                      <a:endParaRPr lang="en-US" sz="2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000" b="0" i="0" u="none" strike="noStrike">
                          <a:latin typeface="Arial"/>
                        </a:rPr>
                        <a:t>ELEV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000" b="0" i="0" u="none" strike="noStrike" dirty="0" smtClean="0">
                          <a:latin typeface="Arial"/>
                        </a:rPr>
                        <a:t>TOP/BOT STADIA</a:t>
                      </a:r>
                      <a:endParaRPr lang="en-US" sz="2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2000" b="0" i="0" u="none" strike="noStrike" dirty="0" smtClean="0">
                          <a:latin typeface="Arial"/>
                        </a:rPr>
                        <a:t>DIST</a:t>
                      </a:r>
                    </a:p>
                    <a:p>
                      <a:pPr algn="ctr" fontAlgn="b"/>
                      <a:r>
                        <a:rPr lang="en-US" sz="2000" b="0" i="0" u="none" strike="noStrike" dirty="0" smtClean="0">
                          <a:latin typeface="Arial"/>
                        </a:rPr>
                        <a:t>/</a:t>
                      </a:r>
                      <a:r>
                        <a:rPr lang="en-US" sz="2000" b="0" i="0" u="none" strike="noStrike" dirty="0">
                          <a:latin typeface="Arial"/>
                        </a:rPr>
                        <a:t>Angle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246337">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8183">
                <a:tc>
                  <a:txBody>
                    <a:bodyPr/>
                    <a:lstStyle/>
                    <a:p>
                      <a:pPr algn="ctr" fontAlgn="b"/>
                      <a:r>
                        <a:rPr lang="en-US" sz="1600" b="1" i="0" u="none" strike="noStrike" dirty="0">
                          <a:latin typeface="Arial"/>
                        </a:rPr>
                        <a:t> </a:t>
                      </a:r>
                      <a:r>
                        <a:rPr lang="en-US" sz="1600" b="1" i="0" u="none" strike="noStrike" dirty="0" smtClean="0">
                          <a:latin typeface="Arial"/>
                        </a:rPr>
                        <a:t>BM</a:t>
                      </a:r>
                      <a:endParaRPr lang="en-US" sz="1600" b="1"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dirty="0">
                        <a:latin typeface="Comic Sans M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dirty="0">
                        <a:latin typeface="Comic Sans M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Comic Sans MS"/>
                        </a:rPr>
                        <a:t> </a:t>
                      </a:r>
                      <a:r>
                        <a:rPr lang="en-US" sz="1600" b="0" i="0" u="none" strike="noStrike" dirty="0" smtClean="0">
                          <a:latin typeface="Comic Sans MS"/>
                        </a:rPr>
                        <a:t>X</a:t>
                      </a:r>
                      <a:endParaRPr lang="en-US" sz="1600" b="0" i="0" u="none" strike="noStrike" dirty="0">
                        <a:latin typeface="Comic Sans M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latin typeface="Comic Sans MS"/>
                        </a:rPr>
                        <a:t> </a:t>
                      </a:r>
                      <a:r>
                        <a:rPr lang="en-US" sz="1600" b="1" i="0" u="none" strike="noStrike" dirty="0" smtClean="0">
                          <a:latin typeface="Comic Sans MS"/>
                        </a:rPr>
                        <a:t>100.00</a:t>
                      </a:r>
                      <a:endParaRPr lang="en-US" sz="1600" b="1" i="0" u="none" strike="noStrike" dirty="0">
                        <a:latin typeface="Comic Sans M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7192">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dirty="0">
                        <a:latin typeface="Comic Sans M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dirty="0">
                        <a:latin typeface="Comic Sans M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Symbo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Comic Sans M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5026">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37">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37">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337">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1378" name="TextBox 4"/>
          <p:cNvSpPr txBox="1">
            <a:spLocks noChangeArrowheads="1"/>
          </p:cNvSpPr>
          <p:nvPr/>
        </p:nvSpPr>
        <p:spPr bwMode="auto">
          <a:xfrm>
            <a:off x="1905000" y="3048000"/>
            <a:ext cx="762000" cy="369888"/>
          </a:xfrm>
          <a:prstGeom prst="rect">
            <a:avLst/>
          </a:prstGeom>
          <a:noFill/>
          <a:ln w="9525">
            <a:noFill/>
            <a:miter lim="800000"/>
            <a:headEnd/>
            <a:tailEnd/>
          </a:ln>
        </p:spPr>
        <p:txBody>
          <a:bodyPr>
            <a:spAutoFit/>
          </a:bodyPr>
          <a:lstStyle/>
          <a:p>
            <a:r>
              <a:rPr lang="en-US"/>
              <a:t>7.13</a:t>
            </a:r>
          </a:p>
        </p:txBody>
      </p:sp>
      <p:sp>
        <p:nvSpPr>
          <p:cNvPr id="11379" name="TextBox 5"/>
          <p:cNvSpPr txBox="1">
            <a:spLocks noChangeArrowheads="1"/>
          </p:cNvSpPr>
          <p:nvPr/>
        </p:nvSpPr>
        <p:spPr bwMode="auto">
          <a:xfrm>
            <a:off x="2819400" y="3048000"/>
            <a:ext cx="990600" cy="369888"/>
          </a:xfrm>
          <a:prstGeom prst="rect">
            <a:avLst/>
          </a:prstGeom>
          <a:noFill/>
          <a:ln w="9525">
            <a:noFill/>
            <a:miter lim="800000"/>
            <a:headEnd/>
            <a:tailEnd/>
          </a:ln>
        </p:spPr>
        <p:txBody>
          <a:bodyPr>
            <a:spAutoFit/>
          </a:bodyPr>
          <a:lstStyle/>
          <a:p>
            <a:r>
              <a:rPr lang="en-US"/>
              <a:t>107.13</a:t>
            </a:r>
          </a:p>
        </p:txBody>
      </p:sp>
      <p:sp>
        <p:nvSpPr>
          <p:cNvPr id="11380" name="TextBox 6"/>
          <p:cNvSpPr txBox="1">
            <a:spLocks noChangeArrowheads="1"/>
          </p:cNvSpPr>
          <p:nvPr/>
        </p:nvSpPr>
        <p:spPr bwMode="auto">
          <a:xfrm>
            <a:off x="1143000" y="3429000"/>
            <a:ext cx="838200" cy="369888"/>
          </a:xfrm>
          <a:prstGeom prst="rect">
            <a:avLst/>
          </a:prstGeom>
          <a:noFill/>
          <a:ln w="9525">
            <a:noFill/>
            <a:miter lim="800000"/>
            <a:headEnd/>
            <a:tailEnd/>
          </a:ln>
        </p:spPr>
        <p:txBody>
          <a:bodyPr>
            <a:spAutoFit/>
          </a:bodyPr>
          <a:lstStyle/>
          <a:p>
            <a:r>
              <a:rPr lang="en-US" b="1"/>
              <a:t>TP-1</a:t>
            </a:r>
          </a:p>
        </p:txBody>
      </p:sp>
      <p:sp>
        <p:nvSpPr>
          <p:cNvPr id="11381" name="TextBox 8"/>
          <p:cNvSpPr txBox="1">
            <a:spLocks noChangeArrowheads="1"/>
          </p:cNvSpPr>
          <p:nvPr/>
        </p:nvSpPr>
        <p:spPr bwMode="auto">
          <a:xfrm>
            <a:off x="3810000" y="3429000"/>
            <a:ext cx="762000" cy="381000"/>
          </a:xfrm>
          <a:prstGeom prst="rect">
            <a:avLst/>
          </a:prstGeom>
          <a:noFill/>
          <a:ln w="9525">
            <a:noFill/>
            <a:miter lim="800000"/>
            <a:headEnd/>
            <a:tailEnd/>
          </a:ln>
        </p:spPr>
        <p:txBody>
          <a:bodyPr>
            <a:spAutoFit/>
          </a:bodyPr>
          <a:lstStyle/>
          <a:p>
            <a:r>
              <a:rPr lang="en-US"/>
              <a:t>4.26</a:t>
            </a:r>
          </a:p>
        </p:txBody>
      </p:sp>
      <p:sp>
        <p:nvSpPr>
          <p:cNvPr id="11382" name="TextBox 9"/>
          <p:cNvSpPr txBox="1">
            <a:spLocks noChangeArrowheads="1"/>
          </p:cNvSpPr>
          <p:nvPr/>
        </p:nvSpPr>
        <p:spPr bwMode="auto">
          <a:xfrm>
            <a:off x="4648200" y="3429000"/>
            <a:ext cx="914400" cy="369888"/>
          </a:xfrm>
          <a:prstGeom prst="rect">
            <a:avLst/>
          </a:prstGeom>
          <a:noFill/>
          <a:ln w="9525">
            <a:noFill/>
            <a:miter lim="800000"/>
            <a:headEnd/>
            <a:tailEnd/>
          </a:ln>
        </p:spPr>
        <p:txBody>
          <a:bodyPr>
            <a:spAutoFit/>
          </a:bodyPr>
          <a:lstStyle/>
          <a:p>
            <a:r>
              <a:rPr lang="en-US" b="1"/>
              <a:t>102.87</a:t>
            </a:r>
          </a:p>
        </p:txBody>
      </p:sp>
      <p:sp>
        <p:nvSpPr>
          <p:cNvPr id="11383" name="TextBox 10"/>
          <p:cNvSpPr txBox="1">
            <a:spLocks noChangeArrowheads="1"/>
          </p:cNvSpPr>
          <p:nvPr/>
        </p:nvSpPr>
        <p:spPr bwMode="auto">
          <a:xfrm>
            <a:off x="1905000" y="3429000"/>
            <a:ext cx="762000" cy="369888"/>
          </a:xfrm>
          <a:prstGeom prst="rect">
            <a:avLst/>
          </a:prstGeom>
          <a:noFill/>
          <a:ln w="9525">
            <a:noFill/>
            <a:miter lim="800000"/>
            <a:headEnd/>
            <a:tailEnd/>
          </a:ln>
        </p:spPr>
        <p:txBody>
          <a:bodyPr>
            <a:spAutoFit/>
          </a:bodyPr>
          <a:lstStyle/>
          <a:p>
            <a:r>
              <a:rPr lang="en-US"/>
              <a:t>1.75</a:t>
            </a:r>
          </a:p>
        </p:txBody>
      </p:sp>
      <p:sp>
        <p:nvSpPr>
          <p:cNvPr id="11384" name="TextBox 11"/>
          <p:cNvSpPr txBox="1">
            <a:spLocks noChangeArrowheads="1"/>
          </p:cNvSpPr>
          <p:nvPr/>
        </p:nvSpPr>
        <p:spPr bwMode="auto">
          <a:xfrm>
            <a:off x="3810000" y="3810000"/>
            <a:ext cx="762000" cy="381000"/>
          </a:xfrm>
          <a:prstGeom prst="rect">
            <a:avLst/>
          </a:prstGeom>
          <a:noFill/>
          <a:ln w="9525">
            <a:noFill/>
            <a:miter lim="800000"/>
            <a:headEnd/>
            <a:tailEnd/>
          </a:ln>
        </p:spPr>
        <p:txBody>
          <a:bodyPr>
            <a:spAutoFit/>
          </a:bodyPr>
          <a:lstStyle/>
          <a:p>
            <a:r>
              <a:rPr lang="en-US"/>
              <a:t>2.99</a:t>
            </a:r>
          </a:p>
        </p:txBody>
      </p:sp>
      <p:sp>
        <p:nvSpPr>
          <p:cNvPr id="11385" name="TextBox 12"/>
          <p:cNvSpPr txBox="1">
            <a:spLocks noChangeArrowheads="1"/>
          </p:cNvSpPr>
          <p:nvPr/>
        </p:nvSpPr>
        <p:spPr bwMode="auto">
          <a:xfrm>
            <a:off x="2819400" y="3440113"/>
            <a:ext cx="990600" cy="369887"/>
          </a:xfrm>
          <a:prstGeom prst="rect">
            <a:avLst/>
          </a:prstGeom>
          <a:noFill/>
          <a:ln w="9525">
            <a:noFill/>
            <a:miter lim="800000"/>
            <a:headEnd/>
            <a:tailEnd/>
          </a:ln>
        </p:spPr>
        <p:txBody>
          <a:bodyPr>
            <a:spAutoFit/>
          </a:bodyPr>
          <a:lstStyle/>
          <a:p>
            <a:r>
              <a:rPr lang="en-US"/>
              <a:t>104.62</a:t>
            </a:r>
          </a:p>
        </p:txBody>
      </p:sp>
      <p:sp>
        <p:nvSpPr>
          <p:cNvPr id="11386" name="TextBox 13"/>
          <p:cNvSpPr txBox="1">
            <a:spLocks noChangeArrowheads="1"/>
          </p:cNvSpPr>
          <p:nvPr/>
        </p:nvSpPr>
        <p:spPr bwMode="auto">
          <a:xfrm>
            <a:off x="4648200" y="3810000"/>
            <a:ext cx="914400" cy="369888"/>
          </a:xfrm>
          <a:prstGeom prst="rect">
            <a:avLst/>
          </a:prstGeom>
          <a:noFill/>
          <a:ln w="9525">
            <a:noFill/>
            <a:miter lim="800000"/>
            <a:headEnd/>
            <a:tailEnd/>
          </a:ln>
        </p:spPr>
        <p:txBody>
          <a:bodyPr>
            <a:spAutoFit/>
          </a:bodyPr>
          <a:lstStyle/>
          <a:p>
            <a:r>
              <a:rPr lang="en-US" b="1"/>
              <a:t>101.63</a:t>
            </a:r>
          </a:p>
        </p:txBody>
      </p:sp>
      <p:sp>
        <p:nvSpPr>
          <p:cNvPr id="11387" name="TextBox 14"/>
          <p:cNvSpPr txBox="1">
            <a:spLocks noChangeArrowheads="1"/>
          </p:cNvSpPr>
          <p:nvPr/>
        </p:nvSpPr>
        <p:spPr bwMode="auto">
          <a:xfrm>
            <a:off x="1143000" y="3810000"/>
            <a:ext cx="838200" cy="369888"/>
          </a:xfrm>
          <a:prstGeom prst="rect">
            <a:avLst/>
          </a:prstGeom>
          <a:noFill/>
          <a:ln w="9525">
            <a:noFill/>
            <a:miter lim="800000"/>
            <a:headEnd/>
            <a:tailEnd/>
          </a:ln>
        </p:spPr>
        <p:txBody>
          <a:bodyPr>
            <a:spAutoFit/>
          </a:bodyPr>
          <a:lstStyle/>
          <a:p>
            <a:r>
              <a:rPr lang="en-US" b="1"/>
              <a:t>TBM</a:t>
            </a:r>
          </a:p>
        </p:txBody>
      </p:sp>
      <p:sp>
        <p:nvSpPr>
          <p:cNvPr id="11388" name="TextBox 17"/>
          <p:cNvSpPr txBox="1">
            <a:spLocks noChangeArrowheads="1"/>
          </p:cNvSpPr>
          <p:nvPr/>
        </p:nvSpPr>
        <p:spPr bwMode="auto">
          <a:xfrm>
            <a:off x="1143000" y="4191000"/>
            <a:ext cx="838200" cy="369888"/>
          </a:xfrm>
          <a:prstGeom prst="rect">
            <a:avLst/>
          </a:prstGeom>
          <a:noFill/>
          <a:ln w="9525">
            <a:noFill/>
            <a:miter lim="800000"/>
            <a:headEnd/>
            <a:tailEnd/>
          </a:ln>
        </p:spPr>
        <p:txBody>
          <a:bodyPr>
            <a:spAutoFit/>
          </a:bodyPr>
          <a:lstStyle/>
          <a:p>
            <a:r>
              <a:rPr lang="en-US" b="1"/>
              <a:t>TP-2</a:t>
            </a:r>
          </a:p>
        </p:txBody>
      </p:sp>
      <p:sp>
        <p:nvSpPr>
          <p:cNvPr id="11389" name="TextBox 18"/>
          <p:cNvSpPr txBox="1">
            <a:spLocks noChangeArrowheads="1"/>
          </p:cNvSpPr>
          <p:nvPr/>
        </p:nvSpPr>
        <p:spPr bwMode="auto">
          <a:xfrm>
            <a:off x="3810000" y="4191000"/>
            <a:ext cx="762000" cy="381000"/>
          </a:xfrm>
          <a:prstGeom prst="rect">
            <a:avLst/>
          </a:prstGeom>
          <a:noFill/>
          <a:ln w="9525">
            <a:noFill/>
            <a:miter lim="800000"/>
            <a:headEnd/>
            <a:tailEnd/>
          </a:ln>
        </p:spPr>
        <p:txBody>
          <a:bodyPr>
            <a:spAutoFit/>
          </a:bodyPr>
          <a:lstStyle/>
          <a:p>
            <a:r>
              <a:rPr lang="en-US"/>
              <a:t>6.01</a:t>
            </a:r>
          </a:p>
        </p:txBody>
      </p:sp>
      <p:sp>
        <p:nvSpPr>
          <p:cNvPr id="11390" name="TextBox 19"/>
          <p:cNvSpPr txBox="1">
            <a:spLocks noChangeArrowheads="1"/>
          </p:cNvSpPr>
          <p:nvPr/>
        </p:nvSpPr>
        <p:spPr bwMode="auto">
          <a:xfrm>
            <a:off x="4648200" y="4191000"/>
            <a:ext cx="914400" cy="369888"/>
          </a:xfrm>
          <a:prstGeom prst="rect">
            <a:avLst/>
          </a:prstGeom>
          <a:noFill/>
          <a:ln w="9525">
            <a:noFill/>
            <a:miter lim="800000"/>
            <a:headEnd/>
            <a:tailEnd/>
          </a:ln>
        </p:spPr>
        <p:txBody>
          <a:bodyPr>
            <a:spAutoFit/>
          </a:bodyPr>
          <a:lstStyle/>
          <a:p>
            <a:r>
              <a:rPr lang="en-US" b="1"/>
              <a:t>101.24</a:t>
            </a:r>
          </a:p>
        </p:txBody>
      </p:sp>
      <p:sp>
        <p:nvSpPr>
          <p:cNvPr id="11391" name="TextBox 20"/>
          <p:cNvSpPr txBox="1">
            <a:spLocks noChangeArrowheads="1"/>
          </p:cNvSpPr>
          <p:nvPr/>
        </p:nvSpPr>
        <p:spPr bwMode="auto">
          <a:xfrm>
            <a:off x="1905000" y="4191000"/>
            <a:ext cx="762000" cy="369888"/>
          </a:xfrm>
          <a:prstGeom prst="rect">
            <a:avLst/>
          </a:prstGeom>
          <a:noFill/>
          <a:ln w="9525">
            <a:noFill/>
            <a:miter lim="800000"/>
            <a:headEnd/>
            <a:tailEnd/>
          </a:ln>
        </p:spPr>
        <p:txBody>
          <a:bodyPr>
            <a:spAutoFit/>
          </a:bodyPr>
          <a:lstStyle/>
          <a:p>
            <a:r>
              <a:rPr lang="en-US"/>
              <a:t>0.94</a:t>
            </a:r>
          </a:p>
        </p:txBody>
      </p:sp>
      <p:sp>
        <p:nvSpPr>
          <p:cNvPr id="11392" name="TextBox 21"/>
          <p:cNvSpPr txBox="1">
            <a:spLocks noChangeArrowheads="1"/>
          </p:cNvSpPr>
          <p:nvPr/>
        </p:nvSpPr>
        <p:spPr bwMode="auto">
          <a:xfrm>
            <a:off x="2819400" y="3810000"/>
            <a:ext cx="990600" cy="369888"/>
          </a:xfrm>
          <a:prstGeom prst="rect">
            <a:avLst/>
          </a:prstGeom>
          <a:noFill/>
          <a:ln w="9525">
            <a:noFill/>
            <a:miter lim="800000"/>
            <a:headEnd/>
            <a:tailEnd/>
          </a:ln>
        </p:spPr>
        <p:txBody>
          <a:bodyPr>
            <a:spAutoFit/>
          </a:bodyPr>
          <a:lstStyle/>
          <a:p>
            <a:r>
              <a:rPr lang="en-US"/>
              <a:t>107.25</a:t>
            </a:r>
          </a:p>
        </p:txBody>
      </p:sp>
      <p:sp>
        <p:nvSpPr>
          <p:cNvPr id="11393" name="TextBox 22"/>
          <p:cNvSpPr txBox="1">
            <a:spLocks noChangeArrowheads="1"/>
          </p:cNvSpPr>
          <p:nvPr/>
        </p:nvSpPr>
        <p:spPr bwMode="auto">
          <a:xfrm>
            <a:off x="1905000" y="3810000"/>
            <a:ext cx="762000" cy="369888"/>
          </a:xfrm>
          <a:prstGeom prst="rect">
            <a:avLst/>
          </a:prstGeom>
          <a:noFill/>
          <a:ln w="9525">
            <a:noFill/>
            <a:miter lim="800000"/>
            <a:headEnd/>
            <a:tailEnd/>
          </a:ln>
        </p:spPr>
        <p:txBody>
          <a:bodyPr>
            <a:spAutoFit/>
          </a:bodyPr>
          <a:lstStyle/>
          <a:p>
            <a:r>
              <a:rPr lang="en-US"/>
              <a:t>5.62</a:t>
            </a:r>
          </a:p>
        </p:txBody>
      </p:sp>
      <p:sp>
        <p:nvSpPr>
          <p:cNvPr id="11394" name="TextBox 23"/>
          <p:cNvSpPr txBox="1">
            <a:spLocks noChangeArrowheads="1"/>
          </p:cNvSpPr>
          <p:nvPr/>
        </p:nvSpPr>
        <p:spPr bwMode="auto">
          <a:xfrm>
            <a:off x="1143000" y="4572000"/>
            <a:ext cx="838200" cy="369888"/>
          </a:xfrm>
          <a:prstGeom prst="rect">
            <a:avLst/>
          </a:prstGeom>
          <a:noFill/>
          <a:ln w="9525">
            <a:noFill/>
            <a:miter lim="800000"/>
            <a:headEnd/>
            <a:tailEnd/>
          </a:ln>
        </p:spPr>
        <p:txBody>
          <a:bodyPr>
            <a:spAutoFit/>
          </a:bodyPr>
          <a:lstStyle/>
          <a:p>
            <a:r>
              <a:rPr lang="en-US" b="1"/>
              <a:t>TP-3</a:t>
            </a:r>
          </a:p>
        </p:txBody>
      </p:sp>
      <p:sp>
        <p:nvSpPr>
          <p:cNvPr id="11395" name="TextBox 24"/>
          <p:cNvSpPr txBox="1">
            <a:spLocks noChangeArrowheads="1"/>
          </p:cNvSpPr>
          <p:nvPr/>
        </p:nvSpPr>
        <p:spPr bwMode="auto">
          <a:xfrm>
            <a:off x="3810000" y="4572000"/>
            <a:ext cx="762000" cy="381000"/>
          </a:xfrm>
          <a:prstGeom prst="rect">
            <a:avLst/>
          </a:prstGeom>
          <a:noFill/>
          <a:ln w="9525">
            <a:noFill/>
            <a:miter lim="800000"/>
            <a:headEnd/>
            <a:tailEnd/>
          </a:ln>
        </p:spPr>
        <p:txBody>
          <a:bodyPr>
            <a:spAutoFit/>
          </a:bodyPr>
          <a:lstStyle/>
          <a:p>
            <a:r>
              <a:rPr lang="en-US"/>
              <a:t>7.98</a:t>
            </a:r>
          </a:p>
        </p:txBody>
      </p:sp>
      <p:sp>
        <p:nvSpPr>
          <p:cNvPr id="11396" name="TextBox 25"/>
          <p:cNvSpPr txBox="1">
            <a:spLocks noChangeArrowheads="1"/>
          </p:cNvSpPr>
          <p:nvPr/>
        </p:nvSpPr>
        <p:spPr bwMode="auto">
          <a:xfrm>
            <a:off x="4648200" y="4572000"/>
            <a:ext cx="914400" cy="369888"/>
          </a:xfrm>
          <a:prstGeom prst="rect">
            <a:avLst/>
          </a:prstGeom>
          <a:noFill/>
          <a:ln w="9525">
            <a:noFill/>
            <a:miter lim="800000"/>
            <a:headEnd/>
            <a:tailEnd/>
          </a:ln>
        </p:spPr>
        <p:txBody>
          <a:bodyPr>
            <a:spAutoFit/>
          </a:bodyPr>
          <a:lstStyle/>
          <a:p>
            <a:r>
              <a:rPr lang="en-US" b="1"/>
              <a:t>94.20</a:t>
            </a:r>
          </a:p>
        </p:txBody>
      </p:sp>
      <p:sp>
        <p:nvSpPr>
          <p:cNvPr id="11397" name="TextBox 26"/>
          <p:cNvSpPr txBox="1">
            <a:spLocks noChangeArrowheads="1"/>
          </p:cNvSpPr>
          <p:nvPr/>
        </p:nvSpPr>
        <p:spPr bwMode="auto">
          <a:xfrm>
            <a:off x="1905000" y="4572000"/>
            <a:ext cx="762000" cy="369888"/>
          </a:xfrm>
          <a:prstGeom prst="rect">
            <a:avLst/>
          </a:prstGeom>
          <a:noFill/>
          <a:ln w="9525">
            <a:noFill/>
            <a:miter lim="800000"/>
            <a:headEnd/>
            <a:tailEnd/>
          </a:ln>
        </p:spPr>
        <p:txBody>
          <a:bodyPr>
            <a:spAutoFit/>
          </a:bodyPr>
          <a:lstStyle/>
          <a:p>
            <a:r>
              <a:rPr lang="en-US"/>
              <a:t>9.12</a:t>
            </a:r>
          </a:p>
        </p:txBody>
      </p:sp>
      <p:sp>
        <p:nvSpPr>
          <p:cNvPr id="11398" name="TextBox 27"/>
          <p:cNvSpPr txBox="1">
            <a:spLocks noChangeArrowheads="1"/>
          </p:cNvSpPr>
          <p:nvPr/>
        </p:nvSpPr>
        <p:spPr bwMode="auto">
          <a:xfrm>
            <a:off x="2819400" y="4191000"/>
            <a:ext cx="990600" cy="369888"/>
          </a:xfrm>
          <a:prstGeom prst="rect">
            <a:avLst/>
          </a:prstGeom>
          <a:noFill/>
          <a:ln w="9525">
            <a:noFill/>
            <a:miter lim="800000"/>
            <a:headEnd/>
            <a:tailEnd/>
          </a:ln>
        </p:spPr>
        <p:txBody>
          <a:bodyPr>
            <a:spAutoFit/>
          </a:bodyPr>
          <a:lstStyle/>
          <a:p>
            <a:r>
              <a:rPr lang="en-US"/>
              <a:t>102.18</a:t>
            </a:r>
          </a:p>
        </p:txBody>
      </p:sp>
      <p:sp>
        <p:nvSpPr>
          <p:cNvPr id="11399" name="TextBox 28"/>
          <p:cNvSpPr txBox="1">
            <a:spLocks noChangeArrowheads="1"/>
          </p:cNvSpPr>
          <p:nvPr/>
        </p:nvSpPr>
        <p:spPr bwMode="auto">
          <a:xfrm>
            <a:off x="1143000" y="4953000"/>
            <a:ext cx="838200" cy="369888"/>
          </a:xfrm>
          <a:prstGeom prst="rect">
            <a:avLst/>
          </a:prstGeom>
          <a:noFill/>
          <a:ln w="9525">
            <a:noFill/>
            <a:miter lim="800000"/>
            <a:headEnd/>
            <a:tailEnd/>
          </a:ln>
        </p:spPr>
        <p:txBody>
          <a:bodyPr>
            <a:spAutoFit/>
          </a:bodyPr>
          <a:lstStyle/>
          <a:p>
            <a:r>
              <a:rPr lang="en-US" b="1"/>
              <a:t>POR</a:t>
            </a:r>
          </a:p>
        </p:txBody>
      </p:sp>
      <p:sp>
        <p:nvSpPr>
          <p:cNvPr id="11400" name="TextBox 29"/>
          <p:cNvSpPr txBox="1">
            <a:spLocks noChangeArrowheads="1"/>
          </p:cNvSpPr>
          <p:nvPr/>
        </p:nvSpPr>
        <p:spPr bwMode="auto">
          <a:xfrm>
            <a:off x="3810000" y="4953000"/>
            <a:ext cx="762000" cy="381000"/>
          </a:xfrm>
          <a:prstGeom prst="rect">
            <a:avLst/>
          </a:prstGeom>
          <a:noFill/>
          <a:ln w="9525">
            <a:noFill/>
            <a:miter lim="800000"/>
            <a:headEnd/>
            <a:tailEnd/>
          </a:ln>
        </p:spPr>
        <p:txBody>
          <a:bodyPr>
            <a:spAutoFit/>
          </a:bodyPr>
          <a:lstStyle/>
          <a:p>
            <a:r>
              <a:rPr lang="en-US"/>
              <a:t>3.34</a:t>
            </a:r>
          </a:p>
        </p:txBody>
      </p:sp>
      <p:sp>
        <p:nvSpPr>
          <p:cNvPr id="11401" name="TextBox 30"/>
          <p:cNvSpPr txBox="1">
            <a:spLocks noChangeArrowheads="1"/>
          </p:cNvSpPr>
          <p:nvPr/>
        </p:nvSpPr>
        <p:spPr bwMode="auto">
          <a:xfrm>
            <a:off x="4800600" y="4953000"/>
            <a:ext cx="914400" cy="369888"/>
          </a:xfrm>
          <a:prstGeom prst="rect">
            <a:avLst/>
          </a:prstGeom>
          <a:noFill/>
          <a:ln w="9525">
            <a:noFill/>
            <a:miter lim="800000"/>
            <a:headEnd/>
            <a:tailEnd/>
          </a:ln>
        </p:spPr>
        <p:txBody>
          <a:bodyPr>
            <a:spAutoFit/>
          </a:bodyPr>
          <a:lstStyle/>
          <a:p>
            <a:r>
              <a:rPr lang="en-US" b="1"/>
              <a:t>99.98</a:t>
            </a:r>
          </a:p>
        </p:txBody>
      </p:sp>
      <p:sp>
        <p:nvSpPr>
          <p:cNvPr id="11402" name="TextBox 33"/>
          <p:cNvSpPr txBox="1">
            <a:spLocks noChangeArrowheads="1"/>
          </p:cNvSpPr>
          <p:nvPr/>
        </p:nvSpPr>
        <p:spPr bwMode="auto">
          <a:xfrm>
            <a:off x="2819400" y="4583113"/>
            <a:ext cx="990600" cy="369887"/>
          </a:xfrm>
          <a:prstGeom prst="rect">
            <a:avLst/>
          </a:prstGeom>
          <a:noFill/>
          <a:ln w="9525">
            <a:noFill/>
            <a:miter lim="800000"/>
            <a:headEnd/>
            <a:tailEnd/>
          </a:ln>
        </p:spPr>
        <p:txBody>
          <a:bodyPr>
            <a:spAutoFit/>
          </a:bodyPr>
          <a:lstStyle/>
          <a:p>
            <a:r>
              <a:rPr lang="en-US"/>
              <a:t>103.32</a:t>
            </a:r>
          </a:p>
        </p:txBody>
      </p:sp>
      <p:sp>
        <p:nvSpPr>
          <p:cNvPr id="33" name="TextBox 32"/>
          <p:cNvSpPr txBox="1">
            <a:spLocks noChangeArrowheads="1"/>
          </p:cNvSpPr>
          <p:nvPr/>
        </p:nvSpPr>
        <p:spPr bwMode="auto">
          <a:xfrm>
            <a:off x="2286000" y="5562600"/>
            <a:ext cx="3810000" cy="369888"/>
          </a:xfrm>
          <a:prstGeom prst="rect">
            <a:avLst/>
          </a:prstGeom>
          <a:noFill/>
          <a:ln w="9525">
            <a:noFill/>
            <a:miter lim="800000"/>
            <a:headEnd/>
            <a:tailEnd/>
          </a:ln>
        </p:spPr>
        <p:txBody>
          <a:bodyPr>
            <a:spAutoFit/>
          </a:bodyPr>
          <a:lstStyle/>
          <a:p>
            <a:r>
              <a:rPr lang="en-US" b="1">
                <a:solidFill>
                  <a:srgbClr val="C00000"/>
                </a:solidFill>
              </a:rPr>
              <a:t>CLOSURE ERROR =  - 0.02 ft </a:t>
            </a:r>
          </a:p>
        </p:txBody>
      </p:sp>
      <p:sp>
        <p:nvSpPr>
          <p:cNvPr id="35" name="TextBox 34"/>
          <p:cNvSpPr txBox="1">
            <a:spLocks noChangeArrowheads="1"/>
          </p:cNvSpPr>
          <p:nvPr/>
        </p:nvSpPr>
        <p:spPr bwMode="auto">
          <a:xfrm>
            <a:off x="4572000" y="5257800"/>
            <a:ext cx="1295400" cy="369888"/>
          </a:xfrm>
          <a:prstGeom prst="rect">
            <a:avLst/>
          </a:prstGeom>
          <a:noFill/>
          <a:ln w="9525">
            <a:noFill/>
            <a:miter lim="800000"/>
            <a:headEnd/>
            <a:tailEnd/>
          </a:ln>
        </p:spPr>
        <p:txBody>
          <a:bodyPr>
            <a:spAutoFit/>
          </a:bodyPr>
          <a:lstStyle/>
          <a:p>
            <a:r>
              <a:rPr lang="en-US" b="1">
                <a:solidFill>
                  <a:srgbClr val="00B050"/>
                </a:solidFill>
              </a:rPr>
              <a:t>- 100.00</a:t>
            </a:r>
          </a:p>
        </p:txBody>
      </p:sp>
      <p:cxnSp>
        <p:nvCxnSpPr>
          <p:cNvPr id="37" name="Straight Connector 36"/>
          <p:cNvCxnSpPr/>
          <p:nvPr/>
        </p:nvCxnSpPr>
        <p:spPr>
          <a:xfrm>
            <a:off x="4419600" y="5562600"/>
            <a:ext cx="12954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4495800" y="5562600"/>
            <a:ext cx="1371600" cy="381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Curved Left Arrow 38"/>
          <p:cNvSpPr/>
          <p:nvPr/>
        </p:nvSpPr>
        <p:spPr>
          <a:xfrm>
            <a:off x="5562600" y="3124200"/>
            <a:ext cx="685800" cy="2438400"/>
          </a:xfrm>
          <a:prstGeom prst="curvedLef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up)">
                                      <p:cBhvr>
                                        <p:cTn id="7" dur="500"/>
                                        <p:tgtEl>
                                          <p:spTgt spid="39"/>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37"/>
                                        </p:tgtEl>
                                        <p:attrNameLst>
                                          <p:attrName>style.visibility</p:attrName>
                                        </p:attrNameLst>
                                      </p:cBhvr>
                                      <p:to>
                                        <p:strVal val="visible"/>
                                      </p:to>
                                    </p:set>
                                    <p:animEffect transition="in" filter="wipe(left)">
                                      <p:cBhvr>
                                        <p:cTn id="14" dur="500"/>
                                        <p:tgtEl>
                                          <p:spTgt spid="37"/>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childTnLst>
                                </p:cTn>
                              </p:par>
                            </p:childTnLst>
                          </p:cTn>
                        </p:par>
                        <p:par>
                          <p:cTn id="20" fill="hold">
                            <p:stCondLst>
                              <p:cond delay="1000"/>
                            </p:stCondLst>
                            <p:childTnLst>
                              <p:par>
                                <p:cTn id="21" presetID="21" presetClass="entr" presetSubtype="4" fill="hold" grpId="0" nodeType="after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wheel(4)">
                                      <p:cBhvr>
                                        <p:cTn id="23"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5" grpId="0"/>
      <p:bldP spid="38" grpId="0" animBg="1"/>
      <p:bldP spid="39" grpId="0" animBg="1"/>
    </p:bldLst>
  </p:timing>
</p:sld>
</file>

<file path=ppt/theme/theme1.xml><?xml version="1.0" encoding="utf-8"?>
<a:theme xmlns:a="http://schemas.openxmlformats.org/drawingml/2006/main" name="General_PowerPoint_Template_2008">
  <a:themeElements>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_PowerPoint_Template_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_PowerPoint_Template_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_PowerPoint_Template_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_PowerPoint_Template_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_PowerPoint_Template_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_PowerPoint_Template_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_PowerPoint_Template_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_PowerPoint_Template_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_PowerPoint_Template_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_PowerPoint_Template_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_PowerPoint_Template_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_PowerPoint_Template_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General_PowerPoint_Template_2008</Template>
  <TotalTime>1226</TotalTime>
  <Words>1503</Words>
  <Application>Microsoft Office PowerPoint</Application>
  <PresentationFormat>On-screen Show (4:3)</PresentationFormat>
  <Paragraphs>753</Paragraphs>
  <Slides>17</Slides>
  <Notes>17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ＭＳ Ｐゴシック</vt:lpstr>
      <vt:lpstr>Comic Sans MS</vt:lpstr>
      <vt:lpstr>Symbol</vt:lpstr>
      <vt:lpstr>General_PowerPoint_Template_2008</vt:lpstr>
      <vt:lpstr>1_Custom Design</vt:lpstr>
      <vt:lpstr>Surveying a Level Loop</vt:lpstr>
      <vt:lpstr>Level Loop  (or Closed Circuit)</vt:lpstr>
      <vt:lpstr>Closed Circuit or Level Loop</vt:lpstr>
      <vt:lpstr>Level Loop  (or Closed Circuit)</vt:lpstr>
      <vt:lpstr>Closed Circuit or Level Loop</vt:lpstr>
      <vt:lpstr>Level Loop  (or Closed Circuit)</vt:lpstr>
      <vt:lpstr>Closed Circuit or Level Loop</vt:lpstr>
      <vt:lpstr>Closure Error</vt:lpstr>
      <vt:lpstr>Closed Circuit or Level Loop</vt:lpstr>
      <vt:lpstr>Allowable Error</vt:lpstr>
      <vt:lpstr>Closed Circuit or Level Loop</vt:lpstr>
      <vt:lpstr>Level Loop  (or Closed Circuit)</vt:lpstr>
      <vt:lpstr>Allowable Error</vt:lpstr>
      <vt:lpstr>Reducing Errors</vt:lpstr>
      <vt:lpstr>Common Errors</vt:lpstr>
      <vt:lpstr>Can You Top That?</vt:lpstr>
      <vt:lpstr>Image Sources</vt:lpstr>
    </vt:vector>
  </TitlesOfParts>
  <Company>Project Lead The Way,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Surveying a Level Loop</dc:title>
  <dc:subject>CEA - Lesson 4.1 - Commercial Building Design Problem</dc:subject>
  <dc:creator>CEA Revision Team</dc:creator>
  <cp:lastModifiedBy>KATHRYN_JOHNSTON</cp:lastModifiedBy>
  <cp:revision>127</cp:revision>
  <dcterms:created xsi:type="dcterms:W3CDTF">2009-03-10T18:29:05Z</dcterms:created>
  <dcterms:modified xsi:type="dcterms:W3CDTF">2010-12-02T22:42:59Z</dcterms:modified>
</cp:coreProperties>
</file>