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Default Extension="wdp" ContentType="image/vnd.ms-photo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</p:sldMasterIdLst>
  <p:notesMasterIdLst>
    <p:notesMasterId r:id="rId45"/>
  </p:notesMasterIdLst>
  <p:handoutMasterIdLst>
    <p:handoutMasterId r:id="rId46"/>
  </p:handoutMasterIdLst>
  <p:sldIdLst>
    <p:sldId id="266" r:id="rId3"/>
    <p:sldId id="267" r:id="rId4"/>
    <p:sldId id="273" r:id="rId5"/>
    <p:sldId id="274" r:id="rId6"/>
    <p:sldId id="275" r:id="rId7"/>
    <p:sldId id="276" r:id="rId8"/>
    <p:sldId id="277" r:id="rId9"/>
    <p:sldId id="299" r:id="rId10"/>
    <p:sldId id="279" r:id="rId11"/>
    <p:sldId id="300" r:id="rId12"/>
    <p:sldId id="289" r:id="rId13"/>
    <p:sldId id="302" r:id="rId14"/>
    <p:sldId id="284" r:id="rId15"/>
    <p:sldId id="301" r:id="rId16"/>
    <p:sldId id="286" r:id="rId17"/>
    <p:sldId id="303" r:id="rId18"/>
    <p:sldId id="287" r:id="rId19"/>
    <p:sldId id="288" r:id="rId20"/>
    <p:sldId id="304" r:id="rId21"/>
    <p:sldId id="305" r:id="rId22"/>
    <p:sldId id="294" r:id="rId23"/>
    <p:sldId id="295" r:id="rId24"/>
    <p:sldId id="296" r:id="rId25"/>
    <p:sldId id="297" r:id="rId26"/>
    <p:sldId id="306" r:id="rId27"/>
    <p:sldId id="268" r:id="rId28"/>
    <p:sldId id="269" r:id="rId29"/>
    <p:sldId id="270" r:id="rId30"/>
    <p:sldId id="312" r:id="rId31"/>
    <p:sldId id="311" r:id="rId32"/>
    <p:sldId id="309" r:id="rId33"/>
    <p:sldId id="308" r:id="rId34"/>
    <p:sldId id="313" r:id="rId35"/>
    <p:sldId id="314" r:id="rId36"/>
    <p:sldId id="315" r:id="rId37"/>
    <p:sldId id="316" r:id="rId38"/>
    <p:sldId id="317" r:id="rId39"/>
    <p:sldId id="319" r:id="rId40"/>
    <p:sldId id="318" r:id="rId41"/>
    <p:sldId id="271" r:id="rId42"/>
    <p:sldId id="272" r:id="rId43"/>
    <p:sldId id="298" r:id="rId44"/>
  </p:sldIdLst>
  <p:sldSz cx="9144000" cy="6858000" type="screen4x3"/>
  <p:notesSz cx="6858000" cy="9144000"/>
  <p:custDataLst>
    <p:tags r:id="rId4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borah Calvin" initials="DC" lastIdx="1" clrIdx="0"/>
  <p:cmAuthor id="1" name="PLTW Curriculum Team" initials="PLTW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9B9"/>
    <a:srgbClr val="FF9999"/>
    <a:srgbClr val="E4F2F4"/>
    <a:srgbClr val="00386B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2" autoAdjust="0"/>
    <p:restoredTop sz="88224" autoAdjust="0"/>
  </p:normalViewPr>
  <p:slideViewPr>
    <p:cSldViewPr snapToGrid="0">
      <p:cViewPr varScale="1">
        <p:scale>
          <a:sx n="55" d="100"/>
          <a:sy n="55" d="100"/>
        </p:scale>
        <p:origin x="-8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32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1584"/>
    </p:cViewPr>
  </p:sorterViewPr>
  <p:notesViewPr>
    <p:cSldViewPr snapToGrid="0">
      <p:cViewPr varScale="1">
        <p:scale>
          <a:sx n="41" d="100"/>
          <a:sy n="41" d="100"/>
        </p:scale>
        <p:origin x="-2141" y="-8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6675" y="77788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r>
              <a:rPr lang="en-US" dirty="0" smtClean="0"/>
              <a:t>Isometric and Oblique Pictorials</a:t>
            </a:r>
            <a:endParaRPr lang="en-US" dirty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59200" y="77788"/>
            <a:ext cx="30384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r>
              <a:rPr lang="en-US" dirty="0" smtClean="0"/>
              <a:t>Introduction to Engineering Design</a:t>
            </a:r>
            <a:endParaRPr lang="en-US" baseline="30000" dirty="0"/>
          </a:p>
          <a:p>
            <a:r>
              <a:rPr lang="en-US" dirty="0" smtClean="0"/>
              <a:t>Unit 2 –  Technical Sketching and Drawing</a:t>
            </a:r>
            <a:endParaRPr lang="en-US" dirty="0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77788" y="858520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cs typeface="Arial" charset="0"/>
              </a:defRPr>
            </a:lvl1pPr>
          </a:lstStyle>
          <a:p>
            <a:r>
              <a:rPr lang="en-US" dirty="0"/>
              <a:t>Project Lead The Way, Inc.</a:t>
            </a:r>
            <a:endParaRPr lang="en-US" baseline="30000" dirty="0"/>
          </a:p>
          <a:p>
            <a:r>
              <a:rPr lang="en-US" dirty="0"/>
              <a:t>Copyright </a:t>
            </a:r>
            <a:r>
              <a:rPr lang="en-US" dirty="0" smtClean="0"/>
              <a:t>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078953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6675" y="77788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r>
              <a:rPr lang="en-US" dirty="0" smtClean="0"/>
              <a:t>Isometric and Oblique Pictorials</a:t>
            </a:r>
            <a:endParaRPr lang="en-US" dirty="0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59200" y="77788"/>
            <a:ext cx="30384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r>
              <a:rPr lang="en-US" dirty="0" smtClean="0"/>
              <a:t>Introduction to Engineering Design</a:t>
            </a:r>
            <a:endParaRPr lang="en-US" baseline="30000" dirty="0" smtClean="0"/>
          </a:p>
          <a:p>
            <a:r>
              <a:rPr lang="en-US" dirty="0" smtClean="0"/>
              <a:t>Unit 2 – Technical Sketching and Drawing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77788" y="858520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cs typeface="Arial" charset="0"/>
              </a:defRPr>
            </a:lvl1pPr>
          </a:lstStyle>
          <a:p>
            <a:r>
              <a:rPr lang="en-US" dirty="0" smtClean="0"/>
              <a:t>Project Lead The Way, Inc.</a:t>
            </a:r>
            <a:endParaRPr lang="en-US" baseline="30000" dirty="0" smtClean="0"/>
          </a:p>
          <a:p>
            <a:r>
              <a:rPr lang="en-US" dirty="0" smtClean="0"/>
              <a:t>Copyright </a:t>
            </a:r>
            <a:r>
              <a:rPr lang="en-US" b="1" dirty="0" smtClean="0"/>
              <a:t>2012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4138681007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>
          <a:xfrm>
            <a:off x="3759200" y="77788"/>
            <a:ext cx="3038475" cy="538032"/>
          </a:xfrm>
        </p:spPr>
        <p:txBody>
          <a:bodyPr/>
          <a:lstStyle/>
          <a:p>
            <a:r>
              <a:rPr lang="en-US" dirty="0" smtClean="0"/>
              <a:t>Introduction to Engineering Design</a:t>
            </a:r>
          </a:p>
          <a:p>
            <a:r>
              <a:rPr lang="en-US" sz="1600" baseline="30000" dirty="0" smtClean="0"/>
              <a:t>Unit 2 – Technical Sketching and Drawing</a:t>
            </a:r>
            <a:endParaRPr lang="en-US" sz="16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/>
          <a:p>
            <a:fld id="{AA6F666A-3503-4EB4-9796-FFB36F66CA10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4411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smtClean="0"/>
              <a:t>Introduction to Engineering Design</a:t>
            </a:r>
            <a:endParaRPr lang="en-US" baseline="30000" smtClean="0"/>
          </a:p>
          <a:p>
            <a:r>
              <a:rPr lang="en-US" smtClean="0"/>
              <a:t>Unit 2 – Technical Sketching and Drawing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A6F666A-3503-4EB4-9796-FFB36F66CA1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77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>
                <a:solidFill>
                  <a:schemeClr val="tx1"/>
                </a:solidFill>
                <a:latin typeface="Arial" charset="0"/>
              </a:rPr>
              <a:t>Isometric </a:t>
            </a:r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and Oblique Pictorials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4820" name="Rectangle 11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>
                <a:solidFill>
                  <a:schemeClr val="tx1"/>
                </a:solidFill>
                <a:latin typeface="Arial" charset="0"/>
              </a:rPr>
              <a:t>Copyright 2</a:t>
            </a:r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48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8" name="Date Placeholder 4"/>
          <p:cNvSpPr>
            <a:spLocks noGrp="1"/>
          </p:cNvSpPr>
          <p:nvPr>
            <p:ph type="dt" sz="quarter" idx="1"/>
          </p:nvPr>
        </p:nvSpPr>
        <p:spPr>
          <a:xfrm>
            <a:off x="3759200" y="77788"/>
            <a:ext cx="3038475" cy="650875"/>
          </a:xfrm>
        </p:spPr>
        <p:txBody>
          <a:bodyPr/>
          <a:lstStyle/>
          <a:p>
            <a:r>
              <a:rPr lang="en-US" dirty="0" smtClean="0"/>
              <a:t>Introduction to Engineering Design</a:t>
            </a:r>
            <a:endParaRPr lang="en-US" baseline="30000" dirty="0" smtClean="0"/>
          </a:p>
          <a:p>
            <a:r>
              <a:rPr lang="en-US" dirty="0"/>
              <a:t>Unit 2 – Technical Sketching and Drawing</a:t>
            </a: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3962400" y="8691999"/>
            <a:ext cx="3038475" cy="465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A6F666A-3503-4EB4-9796-FFB36F66CA10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Stress the importance of light construction lines when constructing the box and connecting the points.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dirty="0" smtClean="0"/>
              <a:t>Introduction to Engineering Design</a:t>
            </a:r>
            <a:endParaRPr lang="en-US" baseline="30000" dirty="0" smtClean="0"/>
          </a:p>
          <a:p>
            <a:r>
              <a:rPr lang="en-US" dirty="0"/>
              <a:t>Unit 2 – Technical Sketching and Drawing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/>
          <a:p>
            <a:fld id="{AA6F666A-3503-4EB4-9796-FFB36F66CA1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603861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8369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10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>
                <a:solidFill>
                  <a:schemeClr val="tx1"/>
                </a:solidFill>
                <a:latin typeface="Arial" charset="0"/>
              </a:rPr>
              <a:t>Introduction to Engineering </a:t>
            </a:r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Design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>
                <a:solidFill>
                  <a:schemeClr val="tx1"/>
                </a:solidFill>
              </a:rPr>
              <a:t>Unit 2 – Technical Sketching and Drawing</a:t>
            </a:r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A6F666A-3503-4EB4-9796-FFB36F66CA10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smtClean="0"/>
              <a:t>Introduction to Engineering Design</a:t>
            </a:r>
            <a:endParaRPr lang="en-US" baseline="30000" smtClean="0"/>
          </a:p>
          <a:p>
            <a:r>
              <a:rPr lang="en-US" smtClean="0"/>
              <a:t>Unit 2 – Technical Sketching and Drawing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A6F666A-3503-4EB4-9796-FFB36F66CA1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3889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0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>
                <a:solidFill>
                  <a:schemeClr val="tx1"/>
                </a:solidFill>
                <a:latin typeface="Arial" charset="0"/>
              </a:rPr>
              <a:t>Introduction to Engineering </a:t>
            </a:r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Design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>
                <a:solidFill>
                  <a:schemeClr val="tx1"/>
                </a:solidFill>
              </a:rPr>
              <a:t>Unit 2 – Technical Sketching and Drawing</a:t>
            </a:r>
          </a:p>
        </p:txBody>
      </p:sp>
      <p:sp>
        <p:nvSpPr>
          <p:cNvPr id="337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You’ll see an example of an isometric sketch with inside faces soon.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A6F666A-3503-4EB4-9796-FFB36F66CA1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Header Placeholder 3"/>
          <p:cNvSpPr>
            <a:spLocks noGrp="1"/>
          </p:cNvSpPr>
          <p:nvPr>
            <p:ph type="hdr" sz="quarter"/>
          </p:nvPr>
        </p:nvSpPr>
        <p:spPr>
          <a:xfrm>
            <a:off x="66675" y="77788"/>
            <a:ext cx="3038475" cy="465137"/>
          </a:xfrm>
        </p:spPr>
        <p:txBody>
          <a:bodyPr/>
          <a:lstStyle/>
          <a:p>
            <a:r>
              <a:rPr lang="en-US" smtClean="0"/>
              <a:t>Isometric and Oblique Pictorials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Tonal shading is a technique that helps enhance the sketch</a:t>
            </a:r>
            <a:r>
              <a:rPr lang="en-US" baseline="0" dirty="0" smtClean="0"/>
              <a:t> and create a more realistic representation. It imitates reflections and shadows that would naturally occur when a direct light source is introduced.</a:t>
            </a:r>
            <a:endParaRPr lang="en-US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dirty="0" smtClean="0"/>
              <a:t>Introduction to Engineering Design</a:t>
            </a:r>
            <a:endParaRPr lang="en-US" baseline="30000" dirty="0" smtClean="0"/>
          </a:p>
          <a:p>
            <a:r>
              <a:rPr lang="en-US" dirty="0"/>
              <a:t>Unit 2 – Technical Sketching and Drawing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/>
          <a:p>
            <a:fld id="{AA6F666A-3503-4EB4-9796-FFB36F66CA1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9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7631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10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>
                <a:solidFill>
                  <a:schemeClr val="tx1"/>
                </a:solidFill>
                <a:latin typeface="Arial" charset="0"/>
              </a:rPr>
              <a:t>Introduction to Engineering </a:t>
            </a:r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Design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>
                <a:solidFill>
                  <a:schemeClr val="tx1"/>
                </a:solidFill>
              </a:rPr>
              <a:t>Unit 2 – Technical Sketching and Drawing</a:t>
            </a:r>
          </a:p>
        </p:txBody>
      </p:sp>
      <p:sp>
        <p:nvSpPr>
          <p:cNvPr id="348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A6F666A-3503-4EB4-9796-FFB36F66CA1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Header Placeholder 3"/>
          <p:cNvSpPr>
            <a:spLocks noGrp="1"/>
          </p:cNvSpPr>
          <p:nvPr>
            <p:ph type="hdr" sz="quarter"/>
          </p:nvPr>
        </p:nvSpPr>
        <p:spPr>
          <a:xfrm>
            <a:off x="66675" y="77788"/>
            <a:ext cx="3038475" cy="465137"/>
          </a:xfrm>
        </p:spPr>
        <p:txBody>
          <a:bodyPr/>
          <a:lstStyle/>
          <a:p>
            <a:r>
              <a:rPr lang="en-US" smtClean="0"/>
              <a:t>Isometric and Oblique Pictorials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10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>
                <a:solidFill>
                  <a:schemeClr val="tx1"/>
                </a:solidFill>
                <a:latin typeface="Arial" charset="0"/>
              </a:rPr>
              <a:t>Introduction to Engineering </a:t>
            </a:r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Design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>
                <a:solidFill>
                  <a:schemeClr val="tx1"/>
                </a:solidFill>
              </a:rPr>
              <a:t>Unit 2 – Technical Sketching and Drawing</a:t>
            </a:r>
          </a:p>
        </p:txBody>
      </p:sp>
      <p:sp>
        <p:nvSpPr>
          <p:cNvPr id="348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Again light construction lines.</a:t>
            </a:r>
          </a:p>
          <a:p>
            <a:pPr eaLnBrk="1" hangingPunct="1"/>
            <a:endParaRPr lang="en-US" dirty="0" smtClean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A6F666A-3503-4EB4-9796-FFB36F66CA1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Header Placeholder 3"/>
          <p:cNvSpPr>
            <a:spLocks noGrp="1"/>
          </p:cNvSpPr>
          <p:nvPr>
            <p:ph type="hdr" sz="quarter"/>
          </p:nvPr>
        </p:nvSpPr>
        <p:spPr>
          <a:xfrm>
            <a:off x="66675" y="77788"/>
            <a:ext cx="3038475" cy="465137"/>
          </a:xfrm>
        </p:spPr>
        <p:txBody>
          <a:bodyPr/>
          <a:lstStyle/>
          <a:p>
            <a:r>
              <a:rPr lang="en-US" smtClean="0"/>
              <a:t>Isometric and Oblique Pictorials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10"/>
          <p:cNvSpPr>
            <a:spLocks noGrp="1" noChangeArrowheads="1"/>
          </p:cNvSpPr>
          <p:nvPr>
            <p:ph type="dt" sz="quarter" idx="1"/>
          </p:nvPr>
        </p:nvSpPr>
        <p:spPr>
          <a:xfrm>
            <a:off x="3284376" y="77788"/>
            <a:ext cx="3513299" cy="6508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200" b="0" dirty="0">
                <a:solidFill>
                  <a:schemeClr val="tx1"/>
                </a:solidFill>
                <a:latin typeface="Arial" charset="0"/>
              </a:rPr>
              <a:t>Introduction to Engineering </a:t>
            </a:r>
            <a:r>
              <a:rPr lang="en-US" sz="1200" b="0" dirty="0" smtClean="0">
                <a:solidFill>
                  <a:schemeClr val="tx1"/>
                </a:solidFill>
                <a:latin typeface="Arial" charset="0"/>
              </a:rPr>
              <a:t>Design</a:t>
            </a:r>
            <a:endParaRPr lang="en-US" sz="1200" b="0" dirty="0">
              <a:solidFill>
                <a:schemeClr val="tx1"/>
              </a:solidFill>
              <a:latin typeface="Arial" charset="0"/>
            </a:endParaRPr>
          </a:p>
          <a:p>
            <a:r>
              <a:rPr lang="en-US" sz="1200" b="0" dirty="0">
                <a:solidFill>
                  <a:schemeClr val="tx1"/>
                </a:solidFill>
              </a:rPr>
              <a:t>Unit 2 – Technical Sketching and Drawing</a:t>
            </a:r>
          </a:p>
        </p:txBody>
      </p:sp>
      <p:sp>
        <p:nvSpPr>
          <p:cNvPr id="348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A6F666A-3503-4EB4-9796-FFB36F66CA1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Header Placeholder 3"/>
          <p:cNvSpPr>
            <a:spLocks noGrp="1"/>
          </p:cNvSpPr>
          <p:nvPr>
            <p:ph type="hdr" sz="quarter"/>
          </p:nvPr>
        </p:nvSpPr>
        <p:spPr>
          <a:xfrm>
            <a:off x="66675" y="77788"/>
            <a:ext cx="3038475" cy="465137"/>
          </a:xfrm>
        </p:spPr>
        <p:txBody>
          <a:bodyPr/>
          <a:lstStyle/>
          <a:p>
            <a:r>
              <a:rPr lang="en-US" smtClean="0"/>
              <a:t>Isometric and Oblique Pictorials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quarter" idx="1"/>
          </p:nvPr>
        </p:nvSpPr>
        <p:spPr>
          <a:xfrm>
            <a:off x="3759200" y="77788"/>
            <a:ext cx="3038475" cy="650875"/>
          </a:xfrm>
        </p:spPr>
        <p:txBody>
          <a:bodyPr/>
          <a:lstStyle/>
          <a:p>
            <a:r>
              <a:rPr lang="en-US" dirty="0" smtClean="0"/>
              <a:t>Introduction to Engineering Design</a:t>
            </a:r>
            <a:endParaRPr lang="en-US" baseline="30000" dirty="0" smtClean="0"/>
          </a:p>
          <a:p>
            <a:r>
              <a:rPr lang="en-US" dirty="0" smtClean="0"/>
              <a:t>Unit 2 – Technical Sketching and Drawing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A6F666A-3503-4EB4-9796-FFB36F66CA1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" name="Header Placeholder 3"/>
          <p:cNvSpPr>
            <a:spLocks noGrp="1"/>
          </p:cNvSpPr>
          <p:nvPr>
            <p:ph type="hdr" sz="quarter"/>
          </p:nvPr>
        </p:nvSpPr>
        <p:spPr>
          <a:xfrm>
            <a:off x="66675" y="77788"/>
            <a:ext cx="3038475" cy="465137"/>
          </a:xfrm>
        </p:spPr>
        <p:txBody>
          <a:bodyPr/>
          <a:lstStyle/>
          <a:p>
            <a:r>
              <a:rPr lang="en-US" smtClean="0"/>
              <a:t>Isometric and Oblique Pictorials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15030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smtClean="0">
                <a:solidFill>
                  <a:schemeClr val="tx1"/>
                </a:solidFill>
                <a:latin typeface="Arial" charset="0"/>
              </a:rPr>
              <a:t>Isometric Pictorials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4819" name="Rectangle 10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2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Introduction to Engineering Design</a:t>
            </a:r>
          </a:p>
          <a:p>
            <a:r>
              <a:rPr lang="en-US" sz="12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2 – Technical Sketching and Drawing</a:t>
            </a:r>
          </a:p>
        </p:txBody>
      </p:sp>
      <p:sp>
        <p:nvSpPr>
          <p:cNvPr id="34820" name="Rectangle 11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48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A6F666A-3503-4EB4-9796-FFB36F66CA10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dirty="0" smtClean="0"/>
              <a:t>Introduction to Engineering Design</a:t>
            </a:r>
          </a:p>
          <a:p>
            <a:r>
              <a:rPr lang="en-US" dirty="0" smtClean="0"/>
              <a:t>Unit 2 – Technical Sketching and Drawing</a:t>
            </a:r>
            <a:endParaRPr lang="en-US" dirty="0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A6F666A-3503-4EB4-9796-FFB36F66CA1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4906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smtClean="0"/>
              <a:t>Introduction to Engineering Design</a:t>
            </a:r>
            <a:endParaRPr lang="en-US" baseline="30000" smtClean="0"/>
          </a:p>
          <a:p>
            <a:r>
              <a:rPr lang="en-US" smtClean="0"/>
              <a:t>Unit 2 – Technical Sketching and Drawing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A6F666A-3503-4EB4-9796-FFB36F66CA1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1661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Again,</a:t>
            </a:r>
            <a:r>
              <a:rPr lang="en-US" baseline="0" dirty="0" smtClean="0"/>
              <a:t> t</a:t>
            </a:r>
            <a:r>
              <a:rPr lang="en-US" dirty="0" smtClean="0"/>
              <a:t>onal shading is a technique that helps enhance the sketch</a:t>
            </a:r>
            <a:r>
              <a:rPr lang="en-US" baseline="0" dirty="0" smtClean="0"/>
              <a:t> and create a more realistic representation. It imitates reflections and shadows that would naturally occur when a direct light source is introduced.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dirty="0" smtClean="0"/>
              <a:t>Introduction to Engineering Design</a:t>
            </a:r>
            <a:endParaRPr lang="en-US" baseline="30000" dirty="0" smtClean="0"/>
          </a:p>
          <a:p>
            <a:r>
              <a:rPr lang="en-US" dirty="0"/>
              <a:t>Unit 2 – Technical Sketching and Drawing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/>
          <a:p>
            <a:fld id="{AA6F666A-3503-4EB4-9796-FFB36F66CA1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4929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smtClean="0"/>
              <a:t>Introduction to Engineering Design</a:t>
            </a:r>
            <a:endParaRPr lang="en-US" baseline="30000" smtClean="0"/>
          </a:p>
          <a:p>
            <a:r>
              <a:rPr lang="en-US" smtClean="0"/>
              <a:t>Unit 2 – Technical Sketching and Drawing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A6F666A-3503-4EB4-9796-FFB36F66CA1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04064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smtClean="0"/>
              <a:t>Introduction to Engineering Design</a:t>
            </a:r>
            <a:endParaRPr lang="en-US" baseline="30000" smtClean="0"/>
          </a:p>
          <a:p>
            <a:r>
              <a:rPr lang="en-US" smtClean="0"/>
              <a:t>Unit 2 – Technical Sketching and Drawing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A6F666A-3503-4EB4-9796-FFB36F66CA1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48425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may choose to use an oblique representation for design ideas in IED.  And, you should be able to identify the two different oblique views – cavalier and cabinet.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/>
          <a:p>
            <a:fld id="{AA6F666A-3503-4EB4-9796-FFB36F66CA1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quarter" idx="1"/>
          </p:nvPr>
        </p:nvSpPr>
        <p:spPr>
          <a:xfrm>
            <a:off x="3759200" y="77788"/>
            <a:ext cx="3038475" cy="650875"/>
          </a:xfrm>
        </p:spPr>
        <p:txBody>
          <a:bodyPr/>
          <a:lstStyle/>
          <a:p>
            <a:r>
              <a:rPr lang="en-US" dirty="0" smtClean="0"/>
              <a:t>Introduction to Engineering Design</a:t>
            </a:r>
            <a:endParaRPr lang="en-US" baseline="30000" dirty="0" smtClean="0"/>
          </a:p>
          <a:p>
            <a:r>
              <a:rPr lang="en-US" dirty="0" smtClean="0"/>
              <a:t>Unit 2 – Technical Sketching and Drawing</a:t>
            </a:r>
            <a:endParaRPr lang="en-US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Header Placeholder 3"/>
          <p:cNvSpPr>
            <a:spLocks noGrp="1"/>
          </p:cNvSpPr>
          <p:nvPr>
            <p:ph type="hdr" sz="quarter"/>
          </p:nvPr>
        </p:nvSpPr>
        <p:spPr>
          <a:xfrm>
            <a:off x="66675" y="77788"/>
            <a:ext cx="3038475" cy="465137"/>
          </a:xfrm>
        </p:spPr>
        <p:txBody>
          <a:bodyPr/>
          <a:lstStyle/>
          <a:p>
            <a:r>
              <a:rPr lang="en-US" smtClean="0"/>
              <a:t>Isometric and Oblique Pictorials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057327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dirty="0" smtClean="0"/>
              <a:t>Introduction to Engineering Design</a:t>
            </a:r>
            <a:endParaRPr lang="en-US" baseline="30000" dirty="0" smtClean="0"/>
          </a:p>
          <a:p>
            <a:r>
              <a:rPr lang="en-US" dirty="0" smtClean="0"/>
              <a:t>Unit 2 – Technical Sketching and Drawing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A6F666A-3503-4EB4-9796-FFB36F66CA1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11671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cavalier oblique [click] represents the object with full depth [click]. This tends to create the illusion that the object is </a:t>
            </a:r>
            <a:r>
              <a:rPr lang="en-US" b="1" baseline="0" dirty="0" smtClean="0"/>
              <a:t>deeper than it actually is</a:t>
            </a:r>
            <a:r>
              <a:rPr lang="en-US" baseline="0" dirty="0" smtClean="0"/>
              <a:t>. [click]</a:t>
            </a:r>
          </a:p>
          <a:p>
            <a:r>
              <a:rPr lang="en-US" baseline="0" dirty="0" smtClean="0"/>
              <a:t>A cabinet oblique [click] represents the object with half depth [click]. The cabinet oblique, although actually drawn to half depth provides a </a:t>
            </a:r>
            <a:r>
              <a:rPr lang="en-US" b="1" baseline="0" dirty="0" smtClean="0"/>
              <a:t>more realistic view</a:t>
            </a:r>
            <a:r>
              <a:rPr lang="en-US" baseline="0" dirty="0" smtClean="0"/>
              <a:t>. [click]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Isometric and Oblique Pictorials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/>
          <a:p>
            <a:fld id="{AA6F666A-3503-4EB4-9796-FFB36F66CA1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quarter" idx="1"/>
          </p:nvPr>
        </p:nvSpPr>
        <p:spPr>
          <a:xfrm>
            <a:off x="3759200" y="77788"/>
            <a:ext cx="3038475" cy="650875"/>
          </a:xfrm>
        </p:spPr>
        <p:txBody>
          <a:bodyPr/>
          <a:lstStyle/>
          <a:p>
            <a:r>
              <a:rPr lang="en-US" dirty="0" smtClean="0"/>
              <a:t>Introduction to Engineering Design</a:t>
            </a:r>
            <a:endParaRPr lang="en-US" baseline="30000" dirty="0" smtClean="0"/>
          </a:p>
          <a:p>
            <a:r>
              <a:rPr lang="en-US" dirty="0" smtClean="0"/>
              <a:t>Unit 2 – Technical Sketching and Drawing</a:t>
            </a:r>
            <a:endParaRPr lang="en-US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6005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smtClean="0"/>
              <a:t>Introduction to Engineering Design</a:t>
            </a:r>
            <a:endParaRPr lang="en-US" baseline="30000" smtClean="0"/>
          </a:p>
          <a:p>
            <a:r>
              <a:rPr lang="en-US" smtClean="0"/>
              <a:t>Unit 2 – Technical Sketching and Drawing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A6F666A-3503-4EB4-9796-FFB36F66CA10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466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smtClean="0"/>
              <a:t>Introduction to Engineering Design</a:t>
            </a:r>
            <a:endParaRPr lang="en-US" baseline="30000" smtClean="0"/>
          </a:p>
          <a:p>
            <a:r>
              <a:rPr lang="en-US" smtClean="0"/>
              <a:t>Unit 2 – Technical Sketching and Drawing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A6F666A-3503-4EB4-9796-FFB36F66CA1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93399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dirty="0" smtClean="0"/>
              <a:t>Introduction to Engineering Design</a:t>
            </a:r>
            <a:endParaRPr lang="en-US" baseline="30000" dirty="0" smtClean="0"/>
          </a:p>
          <a:p>
            <a:r>
              <a:rPr lang="en-US" dirty="0" smtClean="0"/>
              <a:t>Unit 2 – Technical Sketching and Drawing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/>
          <a:p>
            <a:fld id="{AA6F666A-3503-4EB4-9796-FFB36F66CA10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60059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</a:t>
            </a:r>
            <a:r>
              <a:rPr lang="en-US" baseline="0" dirty="0" smtClean="0"/>
              <a:t> the same object, the “front” (straight on) face is drawn the same for the cavalier and the cabinet oblique views.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For a cavalier oblique,</a:t>
            </a:r>
            <a:r>
              <a:rPr lang="en-US" baseline="0" dirty="0" smtClean="0"/>
              <a:t> the depth of the object is drawn to full scale.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the cabinet oblique, the depth is drawn to a length of half of the actual depth measurement.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dirty="0" smtClean="0"/>
              <a:t>Introduction to Engineering Design</a:t>
            </a:r>
            <a:endParaRPr lang="en-US" baseline="30000" dirty="0" smtClean="0"/>
          </a:p>
          <a:p>
            <a:r>
              <a:rPr lang="en-US" dirty="0"/>
              <a:t>Unit 2 – Technical Sketching and Drawing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/>
          <a:p>
            <a:fld id="{AA6F666A-3503-4EB4-9796-FFB36F66CA10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60059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[Note the shading on the photographic image that is replicated in the sketch.]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dirty="0" smtClean="0"/>
              <a:t>Introduction to Engineering Design</a:t>
            </a:r>
            <a:endParaRPr lang="en-US" baseline="30000" dirty="0" smtClean="0"/>
          </a:p>
          <a:p>
            <a:r>
              <a:rPr lang="en-US" dirty="0"/>
              <a:t>Unit 2 – Technical Sketching and Drawing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/>
          <a:p>
            <a:fld id="{AA6F666A-3503-4EB4-9796-FFB36F66CA10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60059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[Note the shading on the photographic image that is replicated in the sketch.]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dirty="0" smtClean="0"/>
              <a:t>Introduction to Engineering Design</a:t>
            </a:r>
            <a:endParaRPr lang="en-US" baseline="30000" dirty="0" smtClean="0"/>
          </a:p>
          <a:p>
            <a:r>
              <a:rPr lang="en-US" dirty="0"/>
              <a:t>Unit 2 – Technical Sketching and Drawing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/>
          <a:p>
            <a:fld id="{AA6F666A-3503-4EB4-9796-FFB36F66CA10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60059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[Note the shading on the photographic image that is replicated in the sketch.]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dirty="0" smtClean="0"/>
              <a:t>Introduction to Engineering Design</a:t>
            </a:r>
            <a:endParaRPr lang="en-US" baseline="30000" dirty="0" smtClean="0"/>
          </a:p>
          <a:p>
            <a:r>
              <a:rPr lang="en-US" dirty="0"/>
              <a:t>Unit 2 – Technical Sketching and Drawing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/>
          <a:p>
            <a:fld id="{AA6F666A-3503-4EB4-9796-FFB36F66CA10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60059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dirty="0" smtClean="0"/>
              <a:t>Introduction to Engineering Design</a:t>
            </a:r>
            <a:endParaRPr lang="en-US" baseline="30000" dirty="0" smtClean="0"/>
          </a:p>
          <a:p>
            <a:r>
              <a:rPr lang="en-US" dirty="0"/>
              <a:t>Unit 2 – Technical Sketching and Drawing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/>
          <a:p>
            <a:fld id="{AA6F666A-3503-4EB4-9796-FFB36F66CA10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60059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dirty="0" smtClean="0"/>
              <a:t>Introduction to Engineering Design</a:t>
            </a:r>
            <a:endParaRPr lang="en-US" baseline="30000" dirty="0" smtClean="0"/>
          </a:p>
          <a:p>
            <a:r>
              <a:rPr lang="en-US" dirty="0"/>
              <a:t>Unit 2 – Technical Sketching and Drawing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/>
          <a:p>
            <a:fld id="{AA6F666A-3503-4EB4-9796-FFB36F66CA10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60059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dirty="0" smtClean="0"/>
              <a:t>Introduction to Engineering Design</a:t>
            </a:r>
            <a:endParaRPr lang="en-US" baseline="30000" dirty="0" smtClean="0"/>
          </a:p>
          <a:p>
            <a:r>
              <a:rPr lang="en-US" dirty="0"/>
              <a:t>Unit 2 – Technical Sketching and Drawing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/>
          <a:p>
            <a:fld id="{AA6F666A-3503-4EB4-9796-FFB36F66CA10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60059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you create the cabinet oblique sketch of the puzzle piece.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dirty="0" smtClean="0"/>
              <a:t>Introduction to Engineering Design</a:t>
            </a:r>
            <a:endParaRPr lang="en-US" baseline="30000" dirty="0" smtClean="0"/>
          </a:p>
          <a:p>
            <a:r>
              <a:rPr lang="en-US" dirty="0"/>
              <a:t>Unit 2 – Technical Sketching and Drawing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/>
          <a:p>
            <a:fld id="{AA6F666A-3503-4EB4-9796-FFB36F66CA10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60059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dirty="0" smtClean="0"/>
              <a:t>Introduction to Engineering Design</a:t>
            </a:r>
            <a:endParaRPr lang="en-US" baseline="30000" dirty="0" smtClean="0"/>
          </a:p>
          <a:p>
            <a:r>
              <a:rPr lang="en-US" dirty="0"/>
              <a:t>Unit 2 – Technical Sketching and Drawing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/>
          <a:p>
            <a:fld id="{AA6F666A-3503-4EB4-9796-FFB36F66CA10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6005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smtClean="0"/>
              <a:t>Introduction to Engineering Design</a:t>
            </a:r>
            <a:endParaRPr lang="en-US" baseline="30000" smtClean="0"/>
          </a:p>
          <a:p>
            <a:r>
              <a:rPr lang="en-US" smtClean="0"/>
              <a:t>Unit 2 – Technical Sketching and Drawing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A6F666A-3503-4EB4-9796-FFB36F66CA1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57985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smtClean="0"/>
              <a:t>Introduction to Engineering Design</a:t>
            </a:r>
            <a:endParaRPr lang="en-US" baseline="30000" smtClean="0"/>
          </a:p>
          <a:p>
            <a:r>
              <a:rPr lang="en-US" smtClean="0"/>
              <a:t>Unit 2 – Technical Sketching and Drawing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A6F666A-3503-4EB4-9796-FFB36F66CA10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74910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dirty="0" smtClean="0"/>
              <a:t>Introduction to Engineering Design</a:t>
            </a:r>
            <a:endParaRPr lang="en-US" baseline="30000" dirty="0" smtClean="0"/>
          </a:p>
          <a:p>
            <a:r>
              <a:rPr lang="en-US" dirty="0"/>
              <a:t>Unit 2 – Technical Sketching and Drawing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/>
          <a:p>
            <a:fld id="{AA6F666A-3503-4EB4-9796-FFB36F66CA10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68253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smtClean="0"/>
              <a:t>Introduction to Engineering Design</a:t>
            </a:r>
            <a:endParaRPr lang="en-US" baseline="30000" smtClean="0"/>
          </a:p>
          <a:p>
            <a:r>
              <a:rPr lang="en-US" smtClean="0"/>
              <a:t>Unit 2 – Technical Sketching and Drawing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A6F666A-3503-4EB4-9796-FFB36F66CA10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907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Isometric</a:t>
            </a:r>
            <a:r>
              <a:rPr lang="en-US" baseline="0" smtClean="0"/>
              <a:t> views can be presented in two different view orientations. We will use the Top, Front, Right Side view orientation exclusively in IED.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dirty="0" smtClean="0"/>
              <a:t>Introduction to Engineering Design</a:t>
            </a:r>
            <a:endParaRPr lang="en-US" baseline="30000" dirty="0" smtClean="0"/>
          </a:p>
          <a:p>
            <a:r>
              <a:rPr lang="en-US" dirty="0"/>
              <a:t>Unit 2 – Technical Sketching and Drawing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/>
          <a:p>
            <a:fld id="{AA6F666A-3503-4EB4-9796-FFB36F66CA1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5791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0000" y="8678862"/>
            <a:ext cx="3038475" cy="465138"/>
          </a:xfrm>
          <a:prstGeom prst="rect">
            <a:avLst/>
          </a:prstGeom>
          <a:ln/>
        </p:spPr>
        <p:txBody>
          <a:bodyPr/>
          <a:lstStyle/>
          <a:p>
            <a:fld id="{22E6E731-8CC0-4DFA-96B1-174FE2BB7048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</a:t>
            </a:r>
            <a:r>
              <a:rPr lang="en-US" baseline="0" dirty="0" smtClean="0"/>
              <a:t> view of the side that provides the most information about the object is generally chosen as the FRONT view. </a:t>
            </a:r>
            <a:r>
              <a:rPr lang="en-US" dirty="0" smtClean="0"/>
              <a:t>Finding the best front view of a part can be difficult. Two or more sides may look like the best solution for a front view. 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When selecting a front view, compare</a:t>
            </a:r>
            <a:r>
              <a:rPr lang="en-US" baseline="0" dirty="0" smtClean="0"/>
              <a:t> all side views and choose a front view based on the list of criteria in this list.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>
          <a:xfrm>
            <a:off x="3759200" y="77788"/>
            <a:ext cx="3038475" cy="650875"/>
          </a:xfrm>
        </p:spPr>
        <p:txBody>
          <a:bodyPr/>
          <a:lstStyle/>
          <a:p>
            <a:r>
              <a:rPr lang="en-US" dirty="0" smtClean="0"/>
              <a:t>Introduction to Engineering Design</a:t>
            </a:r>
            <a:endParaRPr lang="en-US" baseline="30000" dirty="0" smtClean="0"/>
          </a:p>
          <a:p>
            <a:r>
              <a:rPr lang="en-US" dirty="0"/>
              <a:t>Unit 2 – Technical Sketching and Drawing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Header Placeholder 3"/>
          <p:cNvSpPr>
            <a:spLocks noGrp="1"/>
          </p:cNvSpPr>
          <p:nvPr>
            <p:ph type="hdr" sz="quarter"/>
          </p:nvPr>
        </p:nvSpPr>
        <p:spPr>
          <a:xfrm>
            <a:off x="66675" y="77788"/>
            <a:ext cx="3038475" cy="465137"/>
          </a:xfrm>
        </p:spPr>
        <p:txBody>
          <a:bodyPr/>
          <a:lstStyle/>
          <a:p>
            <a:r>
              <a:rPr lang="en-US" smtClean="0"/>
              <a:t>Isometric and Oblique Pictorials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0000" y="8678862"/>
            <a:ext cx="3038475" cy="465138"/>
          </a:xfrm>
          <a:prstGeom prst="rect">
            <a:avLst/>
          </a:prstGeom>
          <a:ln/>
        </p:spPr>
        <p:txBody>
          <a:bodyPr/>
          <a:lstStyle/>
          <a:p>
            <a:fld id="{4028BD72-9F06-481E-9337-F6E708D98D82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dirty="0" smtClean="0"/>
              <a:t>We will use the Top, Right Front</a:t>
            </a:r>
            <a:r>
              <a:rPr lang="en-US" baseline="0" dirty="0" smtClean="0"/>
              <a:t> view orientation.  So </a:t>
            </a:r>
            <a:r>
              <a:rPr lang="en-US" dirty="0" smtClean="0"/>
              <a:t>the </a:t>
            </a:r>
            <a:r>
              <a:rPr lang="en-US" baseline="0" dirty="0" smtClean="0"/>
              <a:t>view that is chosen as the front view should be drawn facing to the left-front in an isometric view as shown here.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>
          <a:xfrm>
            <a:off x="3759200" y="77788"/>
            <a:ext cx="3038475" cy="650875"/>
          </a:xfrm>
        </p:spPr>
        <p:txBody>
          <a:bodyPr/>
          <a:lstStyle/>
          <a:p>
            <a:r>
              <a:rPr lang="en-US" dirty="0" smtClean="0"/>
              <a:t>Introduction to Engineering Design</a:t>
            </a:r>
            <a:endParaRPr lang="en-US" baseline="30000" dirty="0" smtClean="0"/>
          </a:p>
          <a:p>
            <a:r>
              <a:rPr lang="en-US" dirty="0"/>
              <a:t>Unit 2 – Technical Sketching and Drawing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Header Placeholder 3"/>
          <p:cNvSpPr>
            <a:spLocks noGrp="1"/>
          </p:cNvSpPr>
          <p:nvPr>
            <p:ph type="hdr" sz="quarter"/>
          </p:nvPr>
        </p:nvSpPr>
        <p:spPr>
          <a:xfrm>
            <a:off x="66675" y="77788"/>
            <a:ext cx="3038475" cy="465137"/>
          </a:xfrm>
        </p:spPr>
        <p:txBody>
          <a:bodyPr/>
          <a:lstStyle/>
          <a:p>
            <a:r>
              <a:rPr lang="en-US" smtClean="0"/>
              <a:t>Isometric and Oblique Pictorials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smtClean="0"/>
              <a:t>Introduction to Engineering Design</a:t>
            </a:r>
            <a:endParaRPr lang="en-US" baseline="30000" smtClean="0"/>
          </a:p>
          <a:p>
            <a:r>
              <a:rPr lang="en-US" smtClean="0"/>
              <a:t>Unit 2 – Technical Sketching and Drawing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A6F666A-3503-4EB4-9796-FFB36F66CA1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6253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Isometric and Oblique Pictorials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smtClean="0"/>
              <a:t>Introduction to Engineering Design</a:t>
            </a:r>
            <a:endParaRPr lang="en-US" baseline="30000" smtClean="0"/>
          </a:p>
          <a:p>
            <a:r>
              <a:rPr lang="en-US" smtClean="0"/>
              <a:t>Unit 2 – Technical Sketching and Drawing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3810000" y="8678862"/>
            <a:ext cx="3038475" cy="4651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A6F666A-3503-4EB4-9796-FFB36F66CA1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4"/>
          </p:nvPr>
        </p:nvSpPr>
        <p:spPr>
          <a:xfrm>
            <a:off x="77788" y="8585200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Project Lead The Way, Inc.</a:t>
            </a:r>
            <a:endParaRPr lang="en-US" sz="1000" b="0" baseline="300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sz="1000" b="0" dirty="0" smtClean="0">
                <a:solidFill>
                  <a:schemeClr val="tx1"/>
                </a:solidFill>
                <a:latin typeface="Arial" charset="0"/>
              </a:rPr>
              <a:t>Copyright 2012</a:t>
            </a:r>
            <a:endParaRPr lang="en-US" sz="10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4918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81400"/>
            <a:ext cx="7772400" cy="8381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386B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76800"/>
            <a:ext cx="64008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00386B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4" name="Picture 3" descr="PLTW_MT_L_3C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381000"/>
            <a:ext cx="6246479" cy="2377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386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47A5C21-3EFD-42C5-84BD-6FC92D3A6C9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77650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F60E8F6-9527-4481-96FF-48BB1CF6397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95624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403DE-973C-4900-B8EF-5FA2987C31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22057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91000"/>
            <a:ext cx="6400800" cy="609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86B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BA66F-768A-496E-B201-B0F50C2CC72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A5C21-3EFD-42C5-84BD-6FC92D3A6C9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46C69-9418-40E3-B341-72FC08C7A56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0E8F6-9527-4481-96FF-48BB1CF6397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D7CA6-A1F5-49C9-A354-4074CB0AFA9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9" r:id="rId2"/>
    <p:sldLayoutId id="2147483670" r:id="rId3"/>
    <p:sldLayoutId id="2147483671" r:id="rId4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68B3C12-BC1A-4959-8182-8B391870C7D3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7" r:id="rId4"/>
    <p:sldLayoutId id="2147483668" r:id="rId5"/>
  </p:sldLayoutIdLst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rgbClr val="00386B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il.si.edu/exhibitions/doodle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7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3657601"/>
            <a:ext cx="7772400" cy="761999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Isometric and Oblique Pictorials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4876800"/>
            <a:ext cx="6400800" cy="8382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9971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Isometric Sketching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following examples show </a:t>
            </a:r>
            <a:r>
              <a:rPr lang="en-US" dirty="0" smtClean="0"/>
              <a:t>steps </a:t>
            </a:r>
            <a:r>
              <a:rPr lang="en-US" dirty="0"/>
              <a:t>used to create isometric sketches of simple geometric objects, </a:t>
            </a:r>
            <a:r>
              <a:rPr lang="en-US" dirty="0" smtClean="0"/>
              <a:t>including tonal </a:t>
            </a:r>
            <a:r>
              <a:rPr lang="en-US" dirty="0"/>
              <a:t>shading </a:t>
            </a:r>
            <a:r>
              <a:rPr lang="en-US" dirty="0" smtClean="0"/>
              <a:t>techniques</a:t>
            </a:r>
            <a:endParaRPr lang="en-US" dirty="0"/>
          </a:p>
        </p:txBody>
      </p:sp>
      <p:pic>
        <p:nvPicPr>
          <p:cNvPr id="7" name="Picture 4" descr="isometricsketch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43000"/>
            <a:ext cx="362585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2065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472440" y="2438400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386B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4400" dirty="0" smtClean="0"/>
              <a:t>EXAMPLE 1 </a:t>
            </a:r>
            <a:endParaRPr lang="en-US" sz="4400" dirty="0"/>
          </a:p>
          <a:p>
            <a:pPr algn="ctr"/>
            <a:r>
              <a:rPr lang="en-US" sz="4400" dirty="0" smtClean="0"/>
              <a:t>Isometric Sketch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278699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26772" y="2012257"/>
            <a:ext cx="8064944" cy="4733925"/>
            <a:chOff x="394252" y="1786973"/>
            <a:chExt cx="8064944" cy="4733925"/>
          </a:xfrm>
        </p:grpSpPr>
        <p:pic>
          <p:nvPicPr>
            <p:cNvPr id="4" name="Picture 3" descr="isometrics3_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252" y="1786973"/>
              <a:ext cx="7818438" cy="473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 rot="1731715">
              <a:off x="5412282" y="2341438"/>
              <a:ext cx="3046914" cy="1587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62884" y="1990458"/>
            <a:ext cx="8031233" cy="4733925"/>
            <a:chOff x="430364" y="1765174"/>
            <a:chExt cx="8031233" cy="4733925"/>
          </a:xfrm>
        </p:grpSpPr>
        <p:pic>
          <p:nvPicPr>
            <p:cNvPr id="5" name="Picture 4" descr="isometrics3_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64" y="1765174"/>
              <a:ext cx="7818438" cy="473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 rot="1731715">
              <a:off x="5414683" y="2301676"/>
              <a:ext cx="3046914" cy="1587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9572" y="2001906"/>
            <a:ext cx="7800975" cy="4743450"/>
            <a:chOff x="427052" y="1776622"/>
            <a:chExt cx="7800975" cy="4743450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52" y="1776622"/>
              <a:ext cx="7800975" cy="4743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 rot="1731715">
              <a:off x="5019595" y="2341842"/>
              <a:ext cx="3046914" cy="1587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59572" y="2011431"/>
            <a:ext cx="8124907" cy="4733925"/>
            <a:chOff x="427052" y="1786147"/>
            <a:chExt cx="8124907" cy="473392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52" y="1786147"/>
              <a:ext cx="7820025" cy="4733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>
            <a:xfrm rot="1731715">
              <a:off x="5505045" y="2344519"/>
              <a:ext cx="3046914" cy="1587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00386B"/>
                </a:solidFill>
              </a:rPr>
              <a:t>Step 1: Construct the Box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latin typeface="Arial" charset="0"/>
              </a:rPr>
              <a:t>Layout </a:t>
            </a:r>
            <a:r>
              <a:rPr lang="en-US" sz="2400" dirty="0" smtClean="0">
                <a:latin typeface="Arial" charset="0"/>
              </a:rPr>
              <a:t>the box </a:t>
            </a:r>
            <a:r>
              <a:rPr lang="en-US" sz="2400" dirty="0">
                <a:latin typeface="Arial" charset="0"/>
              </a:rPr>
              <a:t>that will contain the isometric view using points and construction </a:t>
            </a:r>
            <a:r>
              <a:rPr lang="en-US" sz="2400" dirty="0" smtClean="0">
                <a:latin typeface="Arial" charset="0"/>
              </a:rPr>
              <a:t>lines</a:t>
            </a:r>
            <a:endParaRPr lang="en-US" sz="2400" dirty="0">
              <a:latin typeface="Arial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863445" y="1837435"/>
            <a:ext cx="2053762" cy="196429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66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sometrics3_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625" y="2035175"/>
            <a:ext cx="7818438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547" name="Picture 3" descr="isometrics3_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625" y="2035175"/>
            <a:ext cx="7818438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548" name="Picture 4" descr="isometrics3_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625" y="2035175"/>
            <a:ext cx="7818438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549" name="Picture 5" descr="isometrics3_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625" y="2035175"/>
            <a:ext cx="7818438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96845" y="2335774"/>
            <a:ext cx="2438400" cy="2312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863445" y="1837435"/>
            <a:ext cx="2053762" cy="196429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3600" dirty="0">
                <a:solidFill>
                  <a:srgbClr val="00386B"/>
                </a:solidFill>
                <a:latin typeface="Arial" charset="0"/>
              </a:rPr>
              <a:t>Step 2: Outside Faces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latin typeface="Arial" charset="0"/>
              </a:rPr>
              <a:t>Use points and construction lines to identify corners and edges of object faces that occur on box surface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61845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4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4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4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00386B"/>
                </a:solidFill>
              </a:rPr>
              <a:t>Step </a:t>
            </a:r>
            <a:r>
              <a:rPr lang="en-US" sz="3600" dirty="0" smtClean="0">
                <a:solidFill>
                  <a:srgbClr val="00386B"/>
                </a:solidFill>
              </a:rPr>
              <a:t>2: Outside </a:t>
            </a:r>
            <a:r>
              <a:rPr lang="en-US" sz="3600" dirty="0">
                <a:solidFill>
                  <a:srgbClr val="00386B"/>
                </a:solidFill>
              </a:rPr>
              <a:t>Faces </a:t>
            </a:r>
            <a:r>
              <a:rPr lang="en-US" sz="3600" dirty="0" smtClean="0">
                <a:solidFill>
                  <a:srgbClr val="00386B"/>
                </a:solidFill>
              </a:rPr>
              <a:t>(continued)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Trace visible </a:t>
            </a:r>
            <a:r>
              <a:rPr lang="en-US" sz="2400" dirty="0"/>
              <a:t>edges of </a:t>
            </a:r>
            <a:r>
              <a:rPr lang="en-US" sz="2400" dirty="0" smtClean="0"/>
              <a:t>part </a:t>
            </a:r>
            <a:r>
              <a:rPr lang="en-US" sz="2400" dirty="0"/>
              <a:t>with </a:t>
            </a:r>
            <a:r>
              <a:rPr lang="en-US" sz="2400" dirty="0" smtClean="0"/>
              <a:t>thick, dark </a:t>
            </a:r>
            <a:r>
              <a:rPr lang="en-US" sz="2400" dirty="0"/>
              <a:t>object </a:t>
            </a:r>
            <a:r>
              <a:rPr lang="en-US" sz="2400" dirty="0" smtClean="0"/>
              <a:t>lines</a:t>
            </a:r>
            <a:endParaRPr lang="en-US" sz="2400" dirty="0"/>
          </a:p>
        </p:txBody>
      </p:sp>
      <p:pic>
        <p:nvPicPr>
          <p:cNvPr id="10" name="Picture 2" descr="isometrics3_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625" y="2035175"/>
            <a:ext cx="7818438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isometrics3_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625" y="2035175"/>
            <a:ext cx="7818438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isometrics3_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625" y="2035175"/>
            <a:ext cx="7818438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isometrics3_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625" y="2035175"/>
            <a:ext cx="7818438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isometrics3_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625" y="2035175"/>
            <a:ext cx="7818438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546850" y="2259013"/>
            <a:ext cx="2438400" cy="231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863445" y="1837435"/>
            <a:ext cx="2053762" cy="196429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4562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spcBef>
                <a:spcPct val="50000"/>
              </a:spcBef>
              <a:buNone/>
            </a:pPr>
            <a:r>
              <a:rPr lang="en-US" sz="3600" dirty="0">
                <a:solidFill>
                  <a:srgbClr val="00386B"/>
                </a:solidFill>
                <a:latin typeface="Arial" charset="0"/>
              </a:rPr>
              <a:t>Step 3: Inside </a:t>
            </a:r>
            <a:r>
              <a:rPr lang="en-US" sz="3600" dirty="0" smtClean="0">
                <a:solidFill>
                  <a:srgbClr val="00386B"/>
                </a:solidFill>
                <a:latin typeface="Arial" charset="0"/>
              </a:rPr>
              <a:t>Faces</a:t>
            </a:r>
            <a:endParaRPr lang="en-US" sz="3600" dirty="0">
              <a:latin typeface="Arial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latin typeface="Arial" charset="0"/>
              </a:rPr>
              <a:t>In this case, there are no inside faces </a:t>
            </a:r>
          </a:p>
          <a:p>
            <a:endParaRPr lang="en-US" dirty="0"/>
          </a:p>
        </p:txBody>
      </p:sp>
      <p:pic>
        <p:nvPicPr>
          <p:cNvPr id="9" name="Picture 6" descr="isometrics3_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311" y="2034623"/>
            <a:ext cx="7818437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546850" y="1778000"/>
            <a:ext cx="2438400" cy="279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863445" y="1837435"/>
            <a:ext cx="2053762" cy="196429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4656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1096961"/>
          </a:xfrm>
        </p:spPr>
        <p:txBody>
          <a:bodyPr/>
          <a:lstStyle/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rgbClr val="00386B"/>
                </a:solidFill>
                <a:latin typeface="Arial" charset="0"/>
              </a:rPr>
              <a:t>Step 4 - Tonal </a:t>
            </a:r>
            <a:r>
              <a:rPr lang="en-US" dirty="0" smtClean="0">
                <a:solidFill>
                  <a:srgbClr val="00386B"/>
                </a:solidFill>
                <a:latin typeface="Arial" charset="0"/>
              </a:rPr>
              <a:t>Shading</a:t>
            </a:r>
            <a:endParaRPr lang="en-US" dirty="0">
              <a:solidFill>
                <a:srgbClr val="00386B"/>
              </a:solidFill>
              <a:latin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3950" y="2381250"/>
            <a:ext cx="3992563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dcalvin\AppData\Local\Microsoft\Windows\Temporary Internet Files\Content.IE5\5BE0LA8V\MC900434736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4325" y="123825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3950" y="2514600"/>
            <a:ext cx="4210050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95400"/>
            <a:ext cx="4038600" cy="48307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 smtClean="0"/>
              <a:t>Decide the light source position, and add tonal shading to two of the three faces</a:t>
            </a:r>
          </a:p>
          <a:p>
            <a:r>
              <a:rPr lang="en-US" sz="2800" dirty="0" smtClean="0"/>
              <a:t>A shading option is to use parallel lines drawn closely together on a face</a:t>
            </a:r>
          </a:p>
          <a:p>
            <a:r>
              <a:rPr lang="en-US" sz="2800" dirty="0" smtClean="0"/>
              <a:t>Increase contrast by cross-hatching lines on darkest face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47950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472440" y="2438400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386B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4400" dirty="0" smtClean="0"/>
              <a:t>EXAMPLE 2 </a:t>
            </a:r>
            <a:endParaRPr lang="en-US" sz="4400" dirty="0"/>
          </a:p>
          <a:p>
            <a:pPr algn="ctr"/>
            <a:r>
              <a:rPr lang="en-US" sz="4400" dirty="0" smtClean="0"/>
              <a:t>Isometric Sketch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248396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Step </a:t>
            </a:r>
            <a:r>
              <a:rPr lang="en-US" dirty="0" smtClean="0"/>
              <a:t>1: Constructing </a:t>
            </a:r>
            <a:r>
              <a:rPr lang="en-US" dirty="0"/>
              <a:t>The </a:t>
            </a:r>
            <a:r>
              <a:rPr lang="en-US" dirty="0" smtClean="0"/>
              <a:t>Box</a:t>
            </a:r>
            <a:endParaRPr lang="en-US" dirty="0"/>
          </a:p>
        </p:txBody>
      </p:sp>
      <p:sp>
        <p:nvSpPr>
          <p:cNvPr id="751627" name="Rectangle 11"/>
          <p:cNvSpPr>
            <a:spLocks noChangeArrowheads="1"/>
          </p:cNvSpPr>
          <p:nvPr/>
        </p:nvSpPr>
        <p:spPr bwMode="auto">
          <a:xfrm>
            <a:off x="1219200" y="2763837"/>
            <a:ext cx="28781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Aft>
                <a:spcPct val="20000"/>
              </a:spcAft>
              <a:buSzPct val="75000"/>
              <a:buFont typeface="Tahoma" pitchFamily="34" charset="0"/>
              <a:buChar char="•"/>
            </a:pPr>
            <a:r>
              <a:rPr lang="en-US" sz="3200" b="0" dirty="0">
                <a:solidFill>
                  <a:schemeClr val="tx1"/>
                </a:solidFill>
                <a:latin typeface="Arial" charset="0"/>
              </a:rPr>
              <a:t>3 units wide</a:t>
            </a:r>
          </a:p>
          <a:p>
            <a:pPr marL="228600" indent="-228600" eaLnBrk="1" hangingPunct="1">
              <a:lnSpc>
                <a:spcPct val="90000"/>
              </a:lnSpc>
              <a:spcAft>
                <a:spcPct val="20000"/>
              </a:spcAft>
              <a:buSzPct val="75000"/>
              <a:buFont typeface="Tahoma" pitchFamily="34" charset="0"/>
              <a:buChar char="•"/>
            </a:pPr>
            <a:r>
              <a:rPr lang="en-US" sz="3200" b="0" dirty="0">
                <a:solidFill>
                  <a:schemeClr val="tx1"/>
                </a:solidFill>
                <a:latin typeface="Arial" charset="0"/>
              </a:rPr>
              <a:t>2 units tall</a:t>
            </a:r>
          </a:p>
          <a:p>
            <a:pPr marL="228600" indent="-228600" eaLnBrk="1" hangingPunct="1">
              <a:lnSpc>
                <a:spcPct val="90000"/>
              </a:lnSpc>
              <a:spcAft>
                <a:spcPct val="20000"/>
              </a:spcAft>
              <a:buSzPct val="75000"/>
              <a:buFont typeface="Tahoma" pitchFamily="34" charset="0"/>
              <a:buChar char="•"/>
            </a:pPr>
            <a:r>
              <a:rPr lang="en-US" sz="3200" b="0" dirty="0">
                <a:solidFill>
                  <a:schemeClr val="tx1"/>
                </a:solidFill>
                <a:latin typeface="Arial" charset="0"/>
              </a:rPr>
              <a:t>2 units deep</a:t>
            </a:r>
          </a:p>
        </p:txBody>
      </p:sp>
      <p:sp>
        <p:nvSpPr>
          <p:cNvPr id="751628" name="Text Box 12"/>
          <p:cNvSpPr txBox="1">
            <a:spLocks noChangeArrowheads="1"/>
          </p:cNvSpPr>
          <p:nvPr/>
        </p:nvSpPr>
        <p:spPr bwMode="auto">
          <a:xfrm>
            <a:off x="369888" y="1166812"/>
            <a:ext cx="4090987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50000"/>
              </a:spcAft>
              <a:buClr>
                <a:schemeClr val="folHlink"/>
              </a:buClr>
              <a:buFont typeface="Tahoma" pitchFamily="34" charset="0"/>
              <a:buNone/>
            </a:pPr>
            <a:r>
              <a:rPr lang="en-US" sz="3200" b="0" dirty="0">
                <a:solidFill>
                  <a:schemeClr val="tx1"/>
                </a:solidFill>
                <a:latin typeface="Arial" charset="0"/>
              </a:rPr>
              <a:t>Determine the overall dimensions of the object:</a:t>
            </a:r>
          </a:p>
        </p:txBody>
      </p:sp>
      <p:sp>
        <p:nvSpPr>
          <p:cNvPr id="751629" name="Text Box 13"/>
          <p:cNvSpPr txBox="1">
            <a:spLocks noChangeArrowheads="1"/>
          </p:cNvSpPr>
          <p:nvPr/>
        </p:nvSpPr>
        <p:spPr bwMode="auto">
          <a:xfrm>
            <a:off x="327025" y="5097463"/>
            <a:ext cx="4090988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50000"/>
              </a:spcAft>
              <a:buClr>
                <a:schemeClr val="folHlink"/>
              </a:buClr>
              <a:buFont typeface="Tahoma" pitchFamily="34" charset="0"/>
              <a:buNone/>
            </a:pPr>
            <a:r>
              <a:rPr lang="en-US" sz="3200" b="0" dirty="0">
                <a:solidFill>
                  <a:schemeClr val="tx1"/>
                </a:solidFill>
                <a:latin typeface="Arial" charset="0"/>
              </a:rPr>
              <a:t>Use points and construction lines to layout the box.</a:t>
            </a:r>
          </a:p>
        </p:txBody>
      </p:sp>
      <p:pic>
        <p:nvPicPr>
          <p:cNvPr id="18" name="Picture 2" descr="isometrics2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isometrics2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isometrics2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isometrics2_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isometrics2_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isometrics2_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isometrics2_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isometrics2_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0845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5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5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1627" grpId="0"/>
      <p:bldP spid="7516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Step </a:t>
            </a:r>
            <a:r>
              <a:rPr lang="en-US" dirty="0" smtClean="0"/>
              <a:t>2: Outside </a:t>
            </a:r>
            <a:r>
              <a:rPr lang="en-US" dirty="0"/>
              <a:t>Faces</a:t>
            </a:r>
          </a:p>
        </p:txBody>
      </p:sp>
      <p:sp>
        <p:nvSpPr>
          <p:cNvPr id="751628" name="Text Box 12"/>
          <p:cNvSpPr txBox="1">
            <a:spLocks noChangeArrowheads="1"/>
          </p:cNvSpPr>
          <p:nvPr/>
        </p:nvSpPr>
        <p:spPr bwMode="auto">
          <a:xfrm>
            <a:off x="369888" y="1166812"/>
            <a:ext cx="4090987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50000"/>
              </a:spcAft>
              <a:buClr>
                <a:schemeClr val="folHlink"/>
              </a:buClr>
              <a:buFont typeface="Tahoma" pitchFamily="34" charset="0"/>
              <a:buNone/>
            </a:pPr>
            <a:r>
              <a:rPr lang="en-US" sz="3200" b="0" dirty="0">
                <a:solidFill>
                  <a:schemeClr val="tx1"/>
                </a:solidFill>
                <a:latin typeface="Arial" charset="0"/>
              </a:rPr>
              <a:t>Use points and construction lines to identify </a:t>
            </a:r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corners </a:t>
            </a:r>
            <a:r>
              <a:rPr lang="en-US" sz="3200" b="0" dirty="0">
                <a:solidFill>
                  <a:schemeClr val="tx1"/>
                </a:solidFill>
                <a:latin typeface="Arial" charset="0"/>
              </a:rPr>
              <a:t>and edges of </a:t>
            </a:r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object </a:t>
            </a:r>
            <a:r>
              <a:rPr lang="en-US" sz="3200" b="0" dirty="0">
                <a:solidFill>
                  <a:schemeClr val="tx1"/>
                </a:solidFill>
                <a:latin typeface="Arial" charset="0"/>
              </a:rPr>
              <a:t>faces that occur on </a:t>
            </a:r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surface </a:t>
            </a:r>
            <a:r>
              <a:rPr lang="en-US" sz="3200" b="0" dirty="0">
                <a:solidFill>
                  <a:schemeClr val="tx1"/>
                </a:solidFill>
                <a:latin typeface="Arial" charset="0"/>
              </a:rPr>
              <a:t>of the </a:t>
            </a:r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box</a:t>
            </a:r>
            <a:endParaRPr lang="en-US" sz="3200" b="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2" name="Picture 2" descr="isometrics2_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isometrics2_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isometrics2_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isometrics2_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isometrics2_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 descr="isometrics2_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 descr="isometrics2_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4234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00386B"/>
                </a:solidFill>
              </a:rPr>
              <a:t>Pictorial Drawing</a:t>
            </a:r>
            <a:endParaRPr lang="en-US" sz="3600" dirty="0">
              <a:solidFill>
                <a:srgbClr val="00386B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2D illustration of a 3D object</a:t>
            </a:r>
          </a:p>
          <a:p>
            <a:r>
              <a:rPr lang="en-US" dirty="0" smtClean="0"/>
              <a:t>Shows three faces of an object in one view</a:t>
            </a:r>
          </a:p>
          <a:p>
            <a:r>
              <a:rPr lang="en-US" dirty="0" smtClean="0"/>
              <a:t>Three types</a:t>
            </a:r>
          </a:p>
          <a:p>
            <a:pPr lvl="1"/>
            <a:r>
              <a:rPr lang="en-US" dirty="0" smtClean="0"/>
              <a:t>Isometric </a:t>
            </a:r>
          </a:p>
          <a:p>
            <a:pPr lvl="1"/>
            <a:r>
              <a:rPr lang="en-US" dirty="0"/>
              <a:t>Oblique</a:t>
            </a:r>
          </a:p>
          <a:p>
            <a:pPr lvl="1"/>
            <a:r>
              <a:rPr lang="en-US" dirty="0" smtClean="0"/>
              <a:t>Perspective</a:t>
            </a:r>
          </a:p>
          <a:p>
            <a:endParaRPr lang="en-US" dirty="0"/>
          </a:p>
        </p:txBody>
      </p:sp>
      <p:pic>
        <p:nvPicPr>
          <p:cNvPr id="1027" name="Picture 3" descr="C:\Users\Gerald\Dropbox\IED_Revision\IMAGES\Iso_Sketch_g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04800" y="4495800"/>
            <a:ext cx="2057400" cy="200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Gerald\Dropbox\IED_Revision\IMAGES\Perspective_Sketch_gh (Large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781800" y="4495800"/>
            <a:ext cx="1676400" cy="178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Gerald\Dropbox\IED_Revision\IMAGES\Oblique Sketch_Clean_g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590800" y="4495800"/>
            <a:ext cx="3887810" cy="200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3090" y="640693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Isometric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14600" y="641246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Oblique (Cavalier</a:t>
            </a:r>
            <a:r>
              <a:rPr lang="en-US" dirty="0"/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0400" y="640693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Perspective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24400" y="641246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Oblique (Cabinet)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437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3" grpId="0" uiExpand="1"/>
      <p:bldP spid="12" grpId="0" uiExpand="1"/>
      <p:bldP spid="13" grpId="0"/>
      <p:bldP spid="14" grpId="0" uiExpan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Step 2 – Outside Faces (continued)</a:t>
            </a:r>
          </a:p>
        </p:txBody>
      </p:sp>
      <p:sp>
        <p:nvSpPr>
          <p:cNvPr id="751628" name="Text Box 12"/>
          <p:cNvSpPr txBox="1">
            <a:spLocks noChangeArrowheads="1"/>
          </p:cNvSpPr>
          <p:nvPr/>
        </p:nvSpPr>
        <p:spPr bwMode="auto">
          <a:xfrm>
            <a:off x="369888" y="1166812"/>
            <a:ext cx="4090987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50000"/>
              </a:spcAft>
              <a:buClr>
                <a:schemeClr val="folHlink"/>
              </a:buClr>
              <a:buFont typeface="Tahoma" pitchFamily="34" charset="0"/>
              <a:buNone/>
            </a:pPr>
            <a:r>
              <a:rPr lang="en-US" sz="3200" b="0" dirty="0">
                <a:solidFill>
                  <a:schemeClr val="tx1"/>
                </a:solidFill>
                <a:latin typeface="Arial" charset="0"/>
              </a:rPr>
              <a:t>Before </a:t>
            </a:r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sketch </a:t>
            </a:r>
            <a:r>
              <a:rPr lang="en-US" sz="3200" b="0" dirty="0">
                <a:solidFill>
                  <a:schemeClr val="tx1"/>
                </a:solidFill>
                <a:latin typeface="Arial" charset="0"/>
              </a:rPr>
              <a:t>becomes too congested with construction lines, trace </a:t>
            </a:r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visible </a:t>
            </a:r>
            <a:r>
              <a:rPr lang="en-US" sz="3200" b="0" dirty="0">
                <a:solidFill>
                  <a:schemeClr val="tx1"/>
                </a:solidFill>
                <a:latin typeface="Arial" charset="0"/>
              </a:rPr>
              <a:t>edges with object lines</a:t>
            </a:r>
          </a:p>
        </p:txBody>
      </p:sp>
      <p:pic>
        <p:nvPicPr>
          <p:cNvPr id="26" name="Picture 2" descr="isometrics2_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82738"/>
            <a:ext cx="3890963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isometrics2_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82738"/>
            <a:ext cx="3890963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isometrics2_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82738"/>
            <a:ext cx="3890963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 descr="isometrics2_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82738"/>
            <a:ext cx="3890963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2292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3 - Inside </a:t>
            </a:r>
            <a:r>
              <a:rPr lang="en-US" dirty="0" smtClean="0"/>
              <a:t>Faces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 points and construction lines to identify the corners and edges of the object faces that occur inside the box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2" name="Picture 2" descr="isometrics2_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isometrics2_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isometrics2_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isometrics2_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isometrics2_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isometrics2_2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6268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3 - Inside Faces (continued)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Trace out </a:t>
            </a:r>
            <a:r>
              <a:rPr lang="en-US" dirty="0" smtClean="0"/>
              <a:t>remaining </a:t>
            </a:r>
            <a:r>
              <a:rPr lang="en-US" dirty="0"/>
              <a:t>visible edges with object </a:t>
            </a:r>
            <a:r>
              <a:rPr lang="en-US" dirty="0" smtClean="0"/>
              <a:t>lines</a:t>
            </a:r>
            <a:endParaRPr lang="en-US" dirty="0"/>
          </a:p>
          <a:p>
            <a:endParaRPr lang="en-US" dirty="0"/>
          </a:p>
        </p:txBody>
      </p:sp>
      <p:pic>
        <p:nvPicPr>
          <p:cNvPr id="10" name="Picture 2" descr="isometrics2_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isometrics2_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isometrics2_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isometrics2_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870075"/>
            <a:ext cx="38909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2667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4 - Tonal </a:t>
            </a:r>
            <a:r>
              <a:rPr lang="en-US" dirty="0" smtClean="0"/>
              <a:t>Shading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/>
              <a:t>Decide </a:t>
            </a:r>
            <a:r>
              <a:rPr lang="en-US" sz="2800" dirty="0" smtClean="0"/>
              <a:t>the </a:t>
            </a:r>
            <a:r>
              <a:rPr lang="en-US" sz="2800" dirty="0"/>
              <a:t>light source </a:t>
            </a:r>
            <a:r>
              <a:rPr lang="en-US" sz="2800" dirty="0" smtClean="0"/>
              <a:t>position, </a:t>
            </a:r>
            <a:r>
              <a:rPr lang="en-US" sz="2800" dirty="0"/>
              <a:t>and add tonal shading to two of the three faces</a:t>
            </a:r>
          </a:p>
          <a:p>
            <a:r>
              <a:rPr lang="en-US" sz="2800" dirty="0"/>
              <a:t>A</a:t>
            </a:r>
            <a:r>
              <a:rPr lang="en-US" sz="2800" dirty="0" smtClean="0"/>
              <a:t> </a:t>
            </a:r>
            <a:r>
              <a:rPr lang="en-US" sz="2800" dirty="0"/>
              <a:t>shading option is to use parallel lines drawn closely together on </a:t>
            </a:r>
            <a:r>
              <a:rPr lang="en-US" sz="2800" dirty="0" smtClean="0"/>
              <a:t>a face</a:t>
            </a:r>
            <a:endParaRPr lang="en-US" sz="2800" dirty="0"/>
          </a:p>
          <a:p>
            <a:r>
              <a:rPr lang="en-US" sz="2800" dirty="0"/>
              <a:t>Increase </a:t>
            </a:r>
            <a:r>
              <a:rPr lang="en-US" sz="2800" dirty="0" smtClean="0"/>
              <a:t>contrast </a:t>
            </a:r>
            <a:r>
              <a:rPr lang="en-US" sz="2800" dirty="0"/>
              <a:t>by cross-hatching </a:t>
            </a:r>
            <a:r>
              <a:rPr lang="en-US" sz="2800" dirty="0" smtClean="0"/>
              <a:t>lines </a:t>
            </a:r>
            <a:r>
              <a:rPr lang="en-US" sz="2800" dirty="0"/>
              <a:t>on </a:t>
            </a:r>
            <a:r>
              <a:rPr lang="en-US" sz="2800" dirty="0" smtClean="0"/>
              <a:t>darkest face</a:t>
            </a:r>
            <a:endParaRPr lang="en-US" sz="2800" dirty="0"/>
          </a:p>
        </p:txBody>
      </p:sp>
      <p:pic>
        <p:nvPicPr>
          <p:cNvPr id="7" name="Picture 6" descr="isometrics2_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667000"/>
            <a:ext cx="3890963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dcalvin\AppData\Local\Microsoft\Windows\Temporary Internet Files\Content.IE5\5BE0LA8V\MC900434736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23825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isometrics2_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689225"/>
            <a:ext cx="3890963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1261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020762"/>
          </a:xfrm>
        </p:spPr>
        <p:txBody>
          <a:bodyPr/>
          <a:lstStyle/>
          <a:p>
            <a:r>
              <a:rPr lang="en-US" dirty="0"/>
              <a:t>Isometric </a:t>
            </a:r>
            <a:r>
              <a:rPr lang="en-US" dirty="0" smtClean="0"/>
              <a:t>Sketch Example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82" t="26316" r="23470" b="44361"/>
          <a:stretch/>
        </p:blipFill>
        <p:spPr bwMode="auto">
          <a:xfrm>
            <a:off x="990600" y="1371600"/>
            <a:ext cx="7391400" cy="495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50291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020762"/>
          </a:xfrm>
        </p:spPr>
        <p:txBody>
          <a:bodyPr/>
          <a:lstStyle/>
          <a:p>
            <a:r>
              <a:rPr lang="en-US" dirty="0"/>
              <a:t>Isometric </a:t>
            </a:r>
            <a:r>
              <a:rPr lang="en-US" dirty="0" smtClean="0"/>
              <a:t>Sketch Historical </a:t>
            </a:r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30763"/>
          </a:xfrm>
        </p:spPr>
        <p:txBody>
          <a:bodyPr/>
          <a:lstStyle/>
          <a:p>
            <a:r>
              <a:rPr lang="en-US" dirty="0"/>
              <a:t>Earl Silas Tupper (1907 -1983) invented an air-tight Tupper Seal in </a:t>
            </a:r>
            <a:r>
              <a:rPr lang="en-US" dirty="0" smtClean="0"/>
              <a:t>1947</a:t>
            </a:r>
            <a:endParaRPr lang="en-US" dirty="0"/>
          </a:p>
          <a:p>
            <a:r>
              <a:rPr lang="en-US" dirty="0" smtClean="0"/>
              <a:t>Patent </a:t>
            </a:r>
            <a:r>
              <a:rPr lang="en-US" dirty="0"/>
              <a:t>drawings of bowl and cover, 1957 (isometric pictorial)</a:t>
            </a:r>
          </a:p>
          <a:p>
            <a:endParaRPr lang="en-US" dirty="0"/>
          </a:p>
        </p:txBody>
      </p:sp>
      <p:pic>
        <p:nvPicPr>
          <p:cNvPr id="5" name="Picture 2" descr="http://www.sil.si.edu/exhibitions/doodles/fullsize/doodles-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"/>
            <a:ext cx="3954463" cy="651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860705" y="6324600"/>
            <a:ext cx="213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 dirty="0">
                <a:solidFill>
                  <a:srgbClr val="000000"/>
                </a:solidFill>
              </a:rPr>
              <a:t>Courtesy Smithsonian Institute:  </a:t>
            </a:r>
            <a:r>
              <a:rPr lang="en-US" sz="1000" dirty="0">
                <a:solidFill>
                  <a:srgbClr val="000000"/>
                </a:solidFill>
                <a:hlinkClick r:id="rId4"/>
              </a:rPr>
              <a:t>http://sil.si.edu/exhibitions/doodles</a:t>
            </a:r>
            <a:r>
              <a:rPr lang="en-US" sz="10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60525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>
              <a:spcBef>
                <a:spcPct val="50000"/>
              </a:spcBef>
            </a:pPr>
            <a:r>
              <a:rPr lang="en-US" sz="3600" dirty="0">
                <a:solidFill>
                  <a:srgbClr val="00386B"/>
                </a:solidFill>
                <a:latin typeface="Arial" charset="0"/>
              </a:rPr>
              <a:t>Oblique</a:t>
            </a:r>
            <a:r>
              <a:rPr lang="en-US" sz="3600" dirty="0">
                <a:solidFill>
                  <a:schemeClr val="tx2"/>
                </a:solidFill>
                <a:latin typeface="Arial" charset="0"/>
              </a:rPr>
              <a:t> Pictorials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295400"/>
            <a:ext cx="4648200" cy="4830763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An </a:t>
            </a:r>
            <a:r>
              <a:rPr lang="en-US" sz="2800" i="1" dirty="0">
                <a:solidFill>
                  <a:schemeClr val="hlink"/>
                </a:solidFill>
                <a:latin typeface="Arial" charset="0"/>
              </a:rPr>
              <a:t>Oblique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i="1" dirty="0">
                <a:solidFill>
                  <a:schemeClr val="hlink"/>
                </a:solidFill>
                <a:latin typeface="Arial" charset="0"/>
              </a:rPr>
              <a:t>pictorial</a:t>
            </a:r>
            <a:r>
              <a:rPr lang="en-US" sz="2800" dirty="0">
                <a:latin typeface="Arial" charset="0"/>
              </a:rPr>
              <a:t> starts with a straight-on view of one of the object’s faces, which is often the front </a:t>
            </a:r>
            <a:r>
              <a:rPr lang="en-US" sz="2800" dirty="0" smtClean="0">
                <a:latin typeface="Arial" charset="0"/>
              </a:rPr>
              <a:t>face</a:t>
            </a:r>
            <a:endParaRPr lang="en-US" sz="2800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Angled, parallel lines are drawn to one side to represent the object’s depth. Common oblique angles include 30°, 45°, and 60</a:t>
            </a:r>
            <a:r>
              <a:rPr lang="en-US" sz="2800" dirty="0" smtClean="0">
                <a:latin typeface="Arial" charset="0"/>
              </a:rPr>
              <a:t>°</a:t>
            </a:r>
            <a:endParaRPr lang="en-US" sz="2800" dirty="0">
              <a:latin typeface="Arial" charset="0"/>
            </a:endParaRPr>
          </a:p>
          <a:p>
            <a:endParaRPr lang="en-US" dirty="0"/>
          </a:p>
        </p:txBody>
      </p:sp>
      <p:pic>
        <p:nvPicPr>
          <p:cNvPr id="4" name="Picture 11" descr="oblique7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3425" y="3657600"/>
            <a:ext cx="315277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oblique8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4800"/>
            <a:ext cx="33274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8153400" y="5135562"/>
            <a:ext cx="576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45°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543800" y="4999037"/>
            <a:ext cx="1185862" cy="947738"/>
            <a:chOff x="7543800" y="4999037"/>
            <a:chExt cx="1185862" cy="947738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7543800" y="4999037"/>
              <a:ext cx="711200" cy="73183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543800" y="5730875"/>
              <a:ext cx="1185862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/>
            <p:cNvSpPr/>
            <p:nvPr/>
          </p:nvSpPr>
          <p:spPr>
            <a:xfrm>
              <a:off x="7727950" y="5333998"/>
              <a:ext cx="527050" cy="612777"/>
            </a:xfrm>
            <a:prstGeom prst="arc">
              <a:avLst>
                <a:gd name="adj1" fmla="val 15625193"/>
                <a:gd name="adj2" fmla="val 969970"/>
              </a:avLst>
            </a:prstGeom>
            <a:ln w="38100">
              <a:solidFill>
                <a:srgbClr val="C00000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82605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00386B"/>
                </a:solidFill>
                <a:latin typeface="Arial" charset="0"/>
              </a:rPr>
              <a:t>Oblique Pictorials</a:t>
            </a:r>
            <a:endParaRPr lang="en-US" sz="3600" dirty="0">
              <a:solidFill>
                <a:srgbClr val="00386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2763278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Two </a:t>
            </a:r>
            <a:r>
              <a:rPr lang="en-US" dirty="0">
                <a:latin typeface="Arial" charset="0"/>
              </a:rPr>
              <a:t>types of </a:t>
            </a:r>
            <a:r>
              <a:rPr lang="en-US" i="1" dirty="0">
                <a:latin typeface="Arial" charset="0"/>
              </a:rPr>
              <a:t>oblique</a:t>
            </a:r>
            <a:r>
              <a:rPr lang="en-US" dirty="0">
                <a:latin typeface="Arial" charset="0"/>
              </a:rPr>
              <a:t> </a:t>
            </a:r>
            <a:r>
              <a:rPr lang="en-US" i="1" dirty="0">
                <a:latin typeface="Arial" charset="0"/>
              </a:rPr>
              <a:t>pictorials</a:t>
            </a:r>
            <a:r>
              <a:rPr lang="en-US" dirty="0">
                <a:latin typeface="Arial" charset="0"/>
              </a:rPr>
              <a:t>: </a:t>
            </a:r>
            <a:endParaRPr lang="en-US" dirty="0" smtClean="0">
              <a:latin typeface="Arial" charset="0"/>
            </a:endParaRPr>
          </a:p>
          <a:p>
            <a:pPr lvl="1"/>
            <a:r>
              <a:rPr lang="en-US" dirty="0" smtClean="0">
                <a:solidFill>
                  <a:schemeClr val="hlink"/>
                </a:solidFill>
                <a:latin typeface="Arial" charset="0"/>
              </a:rPr>
              <a:t>Cavalier</a:t>
            </a:r>
            <a:r>
              <a:rPr lang="en-US" dirty="0" smtClean="0">
                <a:latin typeface="Arial" charset="0"/>
              </a:rPr>
              <a:t> </a:t>
            </a:r>
          </a:p>
          <a:p>
            <a:pPr lvl="1"/>
            <a:r>
              <a:rPr lang="en-US" dirty="0" smtClean="0">
                <a:solidFill>
                  <a:schemeClr val="hlink"/>
                </a:solidFill>
                <a:latin typeface="Arial" charset="0"/>
              </a:rPr>
              <a:t>Cabinet</a:t>
            </a:r>
          </a:p>
          <a:p>
            <a:r>
              <a:rPr lang="en-US" dirty="0" smtClean="0">
                <a:latin typeface="Arial" charset="0"/>
              </a:rPr>
              <a:t>The </a:t>
            </a:r>
            <a:r>
              <a:rPr lang="en-US" dirty="0">
                <a:latin typeface="Arial" charset="0"/>
              </a:rPr>
              <a:t>difference between the two is how the </a:t>
            </a:r>
            <a:r>
              <a:rPr lang="en-US" i="1" dirty="0">
                <a:solidFill>
                  <a:schemeClr val="folHlink"/>
                </a:solidFill>
                <a:latin typeface="Arial" charset="0"/>
              </a:rPr>
              <a:t>depth</a:t>
            </a:r>
            <a:r>
              <a:rPr lang="en-US" dirty="0">
                <a:latin typeface="Arial" charset="0"/>
              </a:rPr>
              <a:t> of the object is represented </a:t>
            </a:r>
            <a:endParaRPr lang="en-US" dirty="0"/>
          </a:p>
          <a:p>
            <a:endParaRPr lang="en-US" dirty="0" smtClean="0">
              <a:latin typeface="Arial" charset="0"/>
            </a:endParaRPr>
          </a:p>
        </p:txBody>
      </p:sp>
      <p:pic>
        <p:nvPicPr>
          <p:cNvPr id="4" name="Picture 3" descr="oblique2_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63" y="3830078"/>
            <a:ext cx="6426095" cy="257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00175" y="6338888"/>
            <a:ext cx="311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Oblique Cavalier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11675" y="6338887"/>
            <a:ext cx="3009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Oblique Cabinet</a:t>
            </a:r>
          </a:p>
        </p:txBody>
      </p:sp>
    </p:spTree>
    <p:extLst>
      <p:ext uri="{BB962C8B-B14F-4D97-AF65-F5344CB8AC3E}">
        <p14:creationId xmlns:p14="http://schemas.microsoft.com/office/powerpoint/2010/main" xmlns="" val="297594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Oblique Pictorials</a:t>
            </a:r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85800" y="6088134"/>
            <a:ext cx="311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Oblique Cavalier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410200" y="6091535"/>
            <a:ext cx="3009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Oblique Cabinet</a:t>
            </a:r>
          </a:p>
        </p:txBody>
      </p:sp>
      <p:pic>
        <p:nvPicPr>
          <p:cNvPr id="7" name="Picture 3" descr="oblique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270" y="1958975"/>
            <a:ext cx="8196262" cy="39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oup 7"/>
          <p:cNvGrpSpPr/>
          <p:nvPr/>
        </p:nvGrpSpPr>
        <p:grpSpPr>
          <a:xfrm>
            <a:off x="267159" y="1447800"/>
            <a:ext cx="1790241" cy="1200329"/>
            <a:chOff x="6134559" y="1315299"/>
            <a:chExt cx="1790241" cy="1200329"/>
          </a:xfrm>
        </p:grpSpPr>
        <p:sp>
          <p:nvSpPr>
            <p:cNvPr id="9" name="TextBox 8"/>
            <p:cNvSpPr txBox="1"/>
            <p:nvPr/>
          </p:nvSpPr>
          <p:spPr>
            <a:xfrm>
              <a:off x="6134559" y="1315299"/>
              <a:ext cx="15609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Object appears deeper than it actually is</a:t>
              </a:r>
              <a:endParaRPr lang="en-US" dirty="0">
                <a:latin typeface="+mn-lt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7162800" y="1620099"/>
              <a:ext cx="762000" cy="686443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884000" y="1029896"/>
            <a:ext cx="2812201" cy="2011756"/>
            <a:chOff x="6355145" y="1775249"/>
            <a:chExt cx="2550423" cy="2011756"/>
          </a:xfrm>
        </p:grpSpPr>
        <p:sp>
          <p:nvSpPr>
            <p:cNvPr id="17" name="TextBox 16"/>
            <p:cNvSpPr txBox="1"/>
            <p:nvPr/>
          </p:nvSpPr>
          <p:spPr>
            <a:xfrm>
              <a:off x="6355145" y="1775249"/>
              <a:ext cx="23987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More realistic view because depth does not appear distorted</a:t>
              </a:r>
              <a:endParaRPr lang="en-US" dirty="0">
                <a:latin typeface="+mn-lt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8000650" y="2497953"/>
              <a:ext cx="904918" cy="128905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reeform 2"/>
          <p:cNvSpPr/>
          <p:nvPr/>
        </p:nvSpPr>
        <p:spPr>
          <a:xfrm>
            <a:off x="3310759" y="4367048"/>
            <a:ext cx="1371600" cy="1340069"/>
          </a:xfrm>
          <a:custGeom>
            <a:avLst/>
            <a:gdLst>
              <a:gd name="connsiteX0" fmla="*/ 0 w 1371600"/>
              <a:gd name="connsiteY0" fmla="*/ 1024759 h 1340069"/>
              <a:gd name="connsiteX1" fmla="*/ 331075 w 1371600"/>
              <a:gd name="connsiteY1" fmla="*/ 1340069 h 1340069"/>
              <a:gd name="connsiteX2" fmla="*/ 1371600 w 1371600"/>
              <a:gd name="connsiteY2" fmla="*/ 204952 h 1340069"/>
              <a:gd name="connsiteX3" fmla="*/ 1056289 w 1371600"/>
              <a:gd name="connsiteY3" fmla="*/ 0 h 1340069"/>
              <a:gd name="connsiteX4" fmla="*/ 0 w 1371600"/>
              <a:gd name="connsiteY4" fmla="*/ 1024759 h 134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40069">
                <a:moveTo>
                  <a:pt x="0" y="1024759"/>
                </a:moveTo>
                <a:lnTo>
                  <a:pt x="331075" y="1340069"/>
                </a:lnTo>
                <a:lnTo>
                  <a:pt x="1371600" y="204952"/>
                </a:lnTo>
                <a:lnTo>
                  <a:pt x="1056289" y="0"/>
                </a:lnTo>
                <a:lnTo>
                  <a:pt x="0" y="10247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7535917" y="4997669"/>
            <a:ext cx="1056290" cy="977462"/>
          </a:xfrm>
          <a:custGeom>
            <a:avLst/>
            <a:gdLst>
              <a:gd name="connsiteX0" fmla="*/ 0 w 1056290"/>
              <a:gd name="connsiteY0" fmla="*/ 394138 h 977462"/>
              <a:gd name="connsiteX1" fmla="*/ 173421 w 1056290"/>
              <a:gd name="connsiteY1" fmla="*/ 977462 h 977462"/>
              <a:gd name="connsiteX2" fmla="*/ 536028 w 1056290"/>
              <a:gd name="connsiteY2" fmla="*/ 882869 h 977462"/>
              <a:gd name="connsiteX3" fmla="*/ 1056290 w 1056290"/>
              <a:gd name="connsiteY3" fmla="*/ 315310 h 977462"/>
              <a:gd name="connsiteX4" fmla="*/ 583324 w 1056290"/>
              <a:gd name="connsiteY4" fmla="*/ 0 h 977462"/>
              <a:gd name="connsiteX5" fmla="*/ 378373 w 1056290"/>
              <a:gd name="connsiteY5" fmla="*/ 0 h 977462"/>
              <a:gd name="connsiteX6" fmla="*/ 0 w 1056290"/>
              <a:gd name="connsiteY6" fmla="*/ 394138 h 97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6290" h="977462">
                <a:moveTo>
                  <a:pt x="0" y="394138"/>
                </a:moveTo>
                <a:lnTo>
                  <a:pt x="173421" y="977462"/>
                </a:lnTo>
                <a:lnTo>
                  <a:pt x="536028" y="882869"/>
                </a:lnTo>
                <a:lnTo>
                  <a:pt x="1056290" y="315310"/>
                </a:lnTo>
                <a:lnTo>
                  <a:pt x="583324" y="0"/>
                </a:lnTo>
                <a:lnTo>
                  <a:pt x="378373" y="0"/>
                </a:lnTo>
                <a:lnTo>
                  <a:pt x="0" y="3941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4000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1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95400"/>
            <a:ext cx="8004864" cy="4830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following slides show the steps in creating oblique pictorials of the puzzle piece shown below.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3816" y="135610"/>
            <a:ext cx="4038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86B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latin typeface="Arial" charset="0"/>
              </a:rPr>
              <a:t>Oblique Pictorials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77" t="27447" r="43011" b="34947"/>
          <a:stretch/>
        </p:blipFill>
        <p:spPr>
          <a:xfrm>
            <a:off x="5767930" y="2968958"/>
            <a:ext cx="2694132" cy="333885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82878" y="3359926"/>
            <a:ext cx="2404419" cy="2766233"/>
            <a:chOff x="5331962" y="3359926"/>
            <a:chExt cx="2404419" cy="2766233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6882661" y="5302042"/>
              <a:ext cx="623867" cy="82411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495885" y="5569134"/>
              <a:ext cx="1671337" cy="37675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6882662" y="3580879"/>
              <a:ext cx="623866" cy="5277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7249321" y="3580879"/>
              <a:ext cx="168241" cy="222836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5677887" y="3421081"/>
              <a:ext cx="2058494" cy="31959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5331962" y="3727722"/>
              <a:ext cx="1835260" cy="3440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036542" y="3760407"/>
              <a:ext cx="1329" cy="23657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495885" y="3648801"/>
              <a:ext cx="113706" cy="203219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5366033" y="3359926"/>
              <a:ext cx="632614" cy="48482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Content Placeholder 2"/>
          <p:cNvSpPr txBox="1">
            <a:spLocks/>
          </p:cNvSpPr>
          <p:nvPr/>
        </p:nvSpPr>
        <p:spPr>
          <a:xfrm>
            <a:off x="609599" y="3153752"/>
            <a:ext cx="4380856" cy="154131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dirty="0" smtClean="0"/>
              <a:t>Imagine a glass box that encloses the entire object.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2091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Isometric Pictorial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50000"/>
              </a:spcBef>
              <a:buNone/>
            </a:pPr>
            <a:r>
              <a:rPr lang="en-US" i="1" dirty="0">
                <a:solidFill>
                  <a:schemeClr val="hlink"/>
                </a:solidFill>
                <a:latin typeface="Arial" charset="0"/>
              </a:rPr>
              <a:t>Isometric</a:t>
            </a:r>
            <a:r>
              <a:rPr lang="en-US" dirty="0">
                <a:latin typeface="Arial" charset="0"/>
              </a:rPr>
              <a:t> means </a:t>
            </a:r>
            <a:r>
              <a:rPr lang="en-US" i="1" dirty="0">
                <a:solidFill>
                  <a:schemeClr val="folHlink"/>
                </a:solidFill>
                <a:latin typeface="Arial" charset="0"/>
              </a:rPr>
              <a:t>equal measure</a:t>
            </a:r>
            <a:r>
              <a:rPr lang="en-US" dirty="0">
                <a:latin typeface="Arial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Arial" charset="0"/>
              </a:rPr>
              <a:t>Three adjacent faces on a cube will share a single </a:t>
            </a:r>
            <a:r>
              <a:rPr lang="en-US" dirty="0" smtClean="0">
                <a:latin typeface="Arial" charset="0"/>
              </a:rPr>
              <a:t>point</a:t>
            </a:r>
            <a:endParaRPr lang="en-US" dirty="0">
              <a:latin typeface="Arial" charset="0"/>
            </a:endParaRPr>
          </a:p>
          <a:p>
            <a:endParaRPr lang="en-US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 bwMode="auto">
          <a:xfrm>
            <a:off x="457200" y="3124200"/>
            <a:ext cx="5257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latin typeface="Arial" charset="0"/>
              </a:rPr>
              <a:t>Edges converge at one point will appear as 120 degree angles or 30 degrees from the horizon line</a:t>
            </a:r>
            <a:endParaRPr lang="en-US" sz="1800" dirty="0">
              <a:latin typeface="Arial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333375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5820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755" r="1926" b="149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816" y="135610"/>
            <a:ext cx="4038600" cy="8382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Oblique Pictorials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3747" y="1137325"/>
            <a:ext cx="8295061" cy="1446550"/>
          </a:xfrm>
          <a:prstGeom prst="rect">
            <a:avLst/>
          </a:prstGeom>
          <a:solidFill>
            <a:srgbClr val="E4F2F4"/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200" dirty="0" smtClean="0"/>
              <a:t>Sketch a rectangle to represent the overall height and width of “the box” such that height lines are vertical and widths lines are horizontal. This will give a straight on view of the front of the object.</a:t>
            </a:r>
            <a:endParaRPr lang="en-US" sz="22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816999" y="3940198"/>
            <a:ext cx="1391409" cy="680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20790" y="3947006"/>
            <a:ext cx="3810" cy="209149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08408" y="3961137"/>
            <a:ext cx="0" cy="207359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32762" y="6030536"/>
            <a:ext cx="1375646" cy="79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77" t="27447" r="43011" b="34947"/>
          <a:stretch/>
        </p:blipFill>
        <p:spPr>
          <a:xfrm>
            <a:off x="5117014" y="2968958"/>
            <a:ext cx="2694132" cy="333885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31962" y="3359926"/>
            <a:ext cx="2404419" cy="2766233"/>
            <a:chOff x="5331962" y="3359926"/>
            <a:chExt cx="2404419" cy="2766233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6882661" y="5302042"/>
              <a:ext cx="623867" cy="82411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495885" y="5569134"/>
              <a:ext cx="1671337" cy="37675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6882662" y="3580879"/>
              <a:ext cx="623866" cy="5277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7249321" y="3580879"/>
              <a:ext cx="168241" cy="222836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5677887" y="3421081"/>
              <a:ext cx="2058494" cy="31959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5331962" y="3727722"/>
              <a:ext cx="1835260" cy="3440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36542" y="3760407"/>
              <a:ext cx="1329" cy="23657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495885" y="3648801"/>
              <a:ext cx="113706" cy="203219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5366033" y="3359926"/>
              <a:ext cx="632614" cy="48482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3487489" y="3425471"/>
            <a:ext cx="1084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Overall Height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833328" y="5941521"/>
            <a:ext cx="1378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Overall Width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293031" y="3918170"/>
            <a:ext cx="1259707" cy="49884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572000" y="5714100"/>
            <a:ext cx="1426647" cy="71769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66333" y="6108631"/>
            <a:ext cx="1378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Overall Width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820790" y="6400797"/>
            <a:ext cx="29508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37" idx="3"/>
          </p:cNvCxnSpPr>
          <p:nvPr/>
        </p:nvCxnSpPr>
        <p:spPr>
          <a:xfrm>
            <a:off x="1932123" y="6431797"/>
            <a:ext cx="31289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76413" y="4633071"/>
            <a:ext cx="1084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Overall Height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2758698" y="5341395"/>
            <a:ext cx="0" cy="68914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758698" y="3936300"/>
            <a:ext cx="0" cy="70208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9479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2" animBg="1"/>
      <p:bldP spid="32" grpId="0"/>
      <p:bldP spid="34" grpId="1"/>
      <p:bldP spid="37" grpId="1"/>
      <p:bldP spid="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755" r="1926" b="149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844" y="53404"/>
            <a:ext cx="4038600" cy="8382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Oblique Pictorials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7557" y="1138201"/>
            <a:ext cx="6348495" cy="1107996"/>
          </a:xfrm>
          <a:prstGeom prst="rect">
            <a:avLst/>
          </a:prstGeom>
          <a:solidFill>
            <a:srgbClr val="E4F2F4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200" dirty="0" smtClean="0"/>
              <a:t>Complete “the box” by sketching depth lines to the overall depth of the object at a given angle (45 degrees here).  </a:t>
            </a:r>
            <a:endParaRPr lang="en-US" sz="2200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01501" y="3950773"/>
            <a:ext cx="1399306" cy="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16999" y="3950774"/>
            <a:ext cx="0" cy="208772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16305" y="3950774"/>
            <a:ext cx="0" cy="208395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09607" y="6303347"/>
            <a:ext cx="311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Oblique Cavalier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211102" y="6318845"/>
            <a:ext cx="3009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Oblique Cabinet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200807" y="3462365"/>
            <a:ext cx="464925" cy="48438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678106" y="3946748"/>
            <a:ext cx="1383808" cy="779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674296" y="3950774"/>
            <a:ext cx="3810" cy="209149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61914" y="3964905"/>
            <a:ext cx="0" cy="207359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686268" y="6034304"/>
            <a:ext cx="1375646" cy="79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061914" y="3739113"/>
            <a:ext cx="251834" cy="21542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94364" y="4138170"/>
            <a:ext cx="1594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Cavalier is drawn full depth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975773" y="2907165"/>
            <a:ext cx="1328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Cabinet is drawn half depth</a:t>
            </a:r>
            <a:endParaRPr lang="en-US" dirty="0"/>
          </a:p>
        </p:txBody>
      </p:sp>
      <p:sp>
        <p:nvSpPr>
          <p:cNvPr id="36" name="Arc 35"/>
          <p:cNvSpPr/>
          <p:nvPr/>
        </p:nvSpPr>
        <p:spPr>
          <a:xfrm>
            <a:off x="4069079" y="3689204"/>
            <a:ext cx="1734943" cy="275702"/>
          </a:xfrm>
          <a:prstGeom prst="arc">
            <a:avLst>
              <a:gd name="adj1" fmla="val 16512547"/>
              <a:gd name="adj2" fmla="val 0"/>
            </a:avLst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2200806" y="5564436"/>
            <a:ext cx="475896" cy="466187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801501" y="3444240"/>
            <a:ext cx="482938" cy="48992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678106" y="3744601"/>
            <a:ext cx="251834" cy="20108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061914" y="5797529"/>
            <a:ext cx="251834" cy="244739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284439" y="3468608"/>
            <a:ext cx="1383808" cy="376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676702" y="3444240"/>
            <a:ext cx="0" cy="211495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929940" y="3738911"/>
            <a:ext cx="1383808" cy="779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313748" y="3742807"/>
            <a:ext cx="0" cy="206410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801500" y="6042241"/>
            <a:ext cx="1399306" cy="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816999" y="3932404"/>
            <a:ext cx="1383808" cy="779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820790" y="3947006"/>
            <a:ext cx="3810" cy="209149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2208408" y="3961137"/>
            <a:ext cx="0" cy="207359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832762" y="6030536"/>
            <a:ext cx="1375646" cy="79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/>
          <p:nvPr/>
        </p:nvSpPr>
        <p:spPr>
          <a:xfrm flipH="1" flipV="1">
            <a:off x="2369819" y="3238499"/>
            <a:ext cx="1077785" cy="1055435"/>
          </a:xfrm>
          <a:prstGeom prst="arc">
            <a:avLst>
              <a:gd name="adj1" fmla="val 16512547"/>
              <a:gd name="adj2" fmla="val 0"/>
            </a:avLst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7394871" y="860608"/>
            <a:ext cx="1433096" cy="1956094"/>
            <a:chOff x="7394871" y="860608"/>
            <a:chExt cx="1433096" cy="195609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6477" t="27447" r="43011" b="34947"/>
            <a:stretch/>
          </p:blipFill>
          <p:spPr>
            <a:xfrm>
              <a:off x="7394871" y="860608"/>
              <a:ext cx="1433096" cy="1956094"/>
            </a:xfrm>
            <a:prstGeom prst="rect">
              <a:avLst/>
            </a:prstGeom>
          </p:spPr>
        </p:pic>
        <p:cxnSp>
          <p:nvCxnSpPr>
            <p:cNvPr id="57" name="Straight Connector 56"/>
            <p:cNvCxnSpPr/>
            <p:nvPr/>
          </p:nvCxnSpPr>
          <p:spPr>
            <a:xfrm flipH="1">
              <a:off x="8334076" y="2227465"/>
              <a:ext cx="331855" cy="482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7596405" y="2383943"/>
              <a:ext cx="889038" cy="22072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8334076" y="1219107"/>
              <a:ext cx="331855" cy="3091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8529114" y="1219107"/>
              <a:ext cx="89493" cy="13055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 flipV="1">
              <a:off x="7693217" y="1125488"/>
              <a:ext cx="1094980" cy="1872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 flipV="1">
              <a:off x="7509209" y="1305136"/>
              <a:ext cx="1214944" cy="22315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8415930" y="1324285"/>
              <a:ext cx="707" cy="138599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7596405" y="1258900"/>
              <a:ext cx="60484" cy="11905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7527332" y="1089660"/>
              <a:ext cx="336508" cy="2840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/>
          <p:cNvSpPr txBox="1"/>
          <p:nvPr/>
        </p:nvSpPr>
        <p:spPr>
          <a:xfrm>
            <a:off x="5999784" y="214277"/>
            <a:ext cx="1084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Overall Depth</a:t>
            </a:r>
            <a:endParaRPr lang="en-US" dirty="0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6848669" y="706976"/>
            <a:ext cx="790187" cy="49884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8353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0.5342 0.0004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01" y="2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0.5309 -0.0011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45" y="-6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0.53299 1.11022E-1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49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177 -0.000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8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2" animBg="1"/>
      <p:bldP spid="23" grpId="0"/>
      <p:bldP spid="32" grpId="0"/>
      <p:bldP spid="35" grpId="0"/>
      <p:bldP spid="36" grpId="0" animBg="1"/>
      <p:bldP spid="34" grpId="0" animBg="1"/>
      <p:bldP spid="7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755" r="1926" b="149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844" y="192886"/>
            <a:ext cx="4038600" cy="8382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Oblique Pictorials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7557" y="1180374"/>
            <a:ext cx="6820274" cy="1107996"/>
          </a:xfrm>
          <a:prstGeom prst="rect">
            <a:avLst/>
          </a:prstGeom>
          <a:solidFill>
            <a:srgbClr val="E4F2F4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200" dirty="0" smtClean="0"/>
              <a:t>Sketch points and construction lines to identify the edges of the object faces that occur on the visible surfaces of “the box”.</a:t>
            </a:r>
            <a:endParaRPr lang="en-US" sz="2200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01501" y="3950773"/>
            <a:ext cx="1399306" cy="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16999" y="3950774"/>
            <a:ext cx="0" cy="208772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16305" y="3950774"/>
            <a:ext cx="0" cy="208395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09607" y="6303347"/>
            <a:ext cx="311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Oblique Cavalier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211102" y="6318845"/>
            <a:ext cx="3009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Oblique Cabinet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200807" y="3462365"/>
            <a:ext cx="464925" cy="48438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678106" y="3946748"/>
            <a:ext cx="1383808" cy="779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674296" y="3950774"/>
            <a:ext cx="3810" cy="209149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61914" y="3964905"/>
            <a:ext cx="0" cy="207359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686268" y="6034304"/>
            <a:ext cx="1375646" cy="79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061914" y="3739113"/>
            <a:ext cx="251834" cy="21542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94364" y="4138170"/>
            <a:ext cx="159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Cavalier is full depth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824806" y="2782669"/>
            <a:ext cx="132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Cabinet is half depth</a:t>
            </a:r>
            <a:endParaRPr lang="en-US" dirty="0"/>
          </a:p>
        </p:txBody>
      </p:sp>
      <p:sp>
        <p:nvSpPr>
          <p:cNvPr id="36" name="Arc 35"/>
          <p:cNvSpPr/>
          <p:nvPr/>
        </p:nvSpPr>
        <p:spPr>
          <a:xfrm>
            <a:off x="4069080" y="3264750"/>
            <a:ext cx="1711810" cy="1196585"/>
          </a:xfrm>
          <a:prstGeom prst="arc">
            <a:avLst>
              <a:gd name="adj1" fmla="val 16512547"/>
              <a:gd name="adj2" fmla="val 0"/>
            </a:avLst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2200806" y="5564436"/>
            <a:ext cx="475896" cy="466187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801501" y="3444240"/>
            <a:ext cx="482938" cy="48992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678106" y="3744601"/>
            <a:ext cx="251834" cy="20108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061914" y="5797529"/>
            <a:ext cx="251834" cy="244739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284439" y="3468608"/>
            <a:ext cx="1383808" cy="376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676702" y="3444240"/>
            <a:ext cx="0" cy="211495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929940" y="3738911"/>
            <a:ext cx="1383808" cy="779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313748" y="3742807"/>
            <a:ext cx="0" cy="206410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801500" y="6042241"/>
            <a:ext cx="1399306" cy="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816999" y="3932404"/>
            <a:ext cx="1383808" cy="779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820790" y="3947006"/>
            <a:ext cx="3810" cy="209149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2208408" y="3961137"/>
            <a:ext cx="0" cy="207359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832762" y="6030536"/>
            <a:ext cx="1375646" cy="79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/>
          <p:nvPr/>
        </p:nvSpPr>
        <p:spPr>
          <a:xfrm flipH="1" flipV="1">
            <a:off x="2369819" y="3238499"/>
            <a:ext cx="1077785" cy="1055435"/>
          </a:xfrm>
          <a:prstGeom prst="arc">
            <a:avLst>
              <a:gd name="adj1" fmla="val 16512547"/>
              <a:gd name="adj2" fmla="val 0"/>
            </a:avLst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7394871" y="860608"/>
            <a:ext cx="1433096" cy="1956094"/>
            <a:chOff x="7394871" y="860608"/>
            <a:chExt cx="1433096" cy="1956094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6477" t="27447" r="43011" b="34947"/>
            <a:stretch/>
          </p:blipFill>
          <p:spPr>
            <a:xfrm>
              <a:off x="7394871" y="860608"/>
              <a:ext cx="1433096" cy="1956094"/>
            </a:xfrm>
            <a:prstGeom prst="rect">
              <a:avLst/>
            </a:prstGeom>
          </p:spPr>
        </p:pic>
        <p:cxnSp>
          <p:nvCxnSpPr>
            <p:cNvPr id="127" name="Straight Connector 126"/>
            <p:cNvCxnSpPr/>
            <p:nvPr/>
          </p:nvCxnSpPr>
          <p:spPr>
            <a:xfrm flipH="1">
              <a:off x="8334076" y="2227465"/>
              <a:ext cx="331855" cy="482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7596405" y="2383943"/>
              <a:ext cx="889038" cy="22072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8334076" y="1219107"/>
              <a:ext cx="331855" cy="3091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8529114" y="1219107"/>
              <a:ext cx="89493" cy="13055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 flipV="1">
              <a:off x="7693217" y="1125488"/>
              <a:ext cx="1094980" cy="1872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H="1" flipV="1">
              <a:off x="7509209" y="1305136"/>
              <a:ext cx="1214944" cy="22315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8415930" y="1324285"/>
              <a:ext cx="707" cy="138599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7596405" y="1258900"/>
              <a:ext cx="60484" cy="11905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7527332" y="1089660"/>
              <a:ext cx="336508" cy="2840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Freeform 104"/>
          <p:cNvSpPr/>
          <p:nvPr/>
        </p:nvSpPr>
        <p:spPr>
          <a:xfrm>
            <a:off x="7600950" y="1325880"/>
            <a:ext cx="822960" cy="1264920"/>
          </a:xfrm>
          <a:custGeom>
            <a:avLst/>
            <a:gdLst>
              <a:gd name="connsiteX0" fmla="*/ 0 w 822960"/>
              <a:gd name="connsiteY0" fmla="*/ 0 h 1264920"/>
              <a:gd name="connsiteX1" fmla="*/ 403860 w 822960"/>
              <a:gd name="connsiteY1" fmla="*/ 72390 h 1264920"/>
              <a:gd name="connsiteX2" fmla="*/ 419100 w 822960"/>
              <a:gd name="connsiteY2" fmla="*/ 838200 h 1264920"/>
              <a:gd name="connsiteX3" fmla="*/ 822960 w 822960"/>
              <a:gd name="connsiteY3" fmla="*/ 933450 h 1264920"/>
              <a:gd name="connsiteX4" fmla="*/ 811530 w 822960"/>
              <a:gd name="connsiteY4" fmla="*/ 1264920 h 1264920"/>
              <a:gd name="connsiteX5" fmla="*/ 53340 w 822960"/>
              <a:gd name="connsiteY5" fmla="*/ 1078230 h 1264920"/>
              <a:gd name="connsiteX6" fmla="*/ 0 w 822960"/>
              <a:gd name="connsiteY6" fmla="*/ 0 h 126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2960" h="1264920">
                <a:moveTo>
                  <a:pt x="0" y="0"/>
                </a:moveTo>
                <a:lnTo>
                  <a:pt x="403860" y="72390"/>
                </a:lnTo>
                <a:lnTo>
                  <a:pt x="419100" y="838200"/>
                </a:lnTo>
                <a:lnTo>
                  <a:pt x="822960" y="933450"/>
                </a:lnTo>
                <a:lnTo>
                  <a:pt x="811530" y="1264920"/>
                </a:lnTo>
                <a:lnTo>
                  <a:pt x="53340" y="107823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Freeform 109"/>
          <p:cNvSpPr/>
          <p:nvPr/>
        </p:nvSpPr>
        <p:spPr>
          <a:xfrm>
            <a:off x="822960" y="3939540"/>
            <a:ext cx="1402080" cy="2090996"/>
          </a:xfrm>
          <a:custGeom>
            <a:avLst/>
            <a:gdLst>
              <a:gd name="connsiteX0" fmla="*/ 0 w 1402080"/>
              <a:gd name="connsiteY0" fmla="*/ 0 h 2103120"/>
              <a:gd name="connsiteX1" fmla="*/ 0 w 1402080"/>
              <a:gd name="connsiteY1" fmla="*/ 2095500 h 2103120"/>
              <a:gd name="connsiteX2" fmla="*/ 1402080 w 1402080"/>
              <a:gd name="connsiteY2" fmla="*/ 2103120 h 2103120"/>
              <a:gd name="connsiteX3" fmla="*/ 1394460 w 1402080"/>
              <a:gd name="connsiteY3" fmla="*/ 1417320 h 2103120"/>
              <a:gd name="connsiteX4" fmla="*/ 685800 w 1402080"/>
              <a:gd name="connsiteY4" fmla="*/ 1417320 h 2103120"/>
              <a:gd name="connsiteX5" fmla="*/ 678180 w 1402080"/>
              <a:gd name="connsiteY5" fmla="*/ 15240 h 2103120"/>
              <a:gd name="connsiteX6" fmla="*/ 0 w 1402080"/>
              <a:gd name="connsiteY6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2080" h="2103120">
                <a:moveTo>
                  <a:pt x="0" y="0"/>
                </a:moveTo>
                <a:lnTo>
                  <a:pt x="0" y="2095500"/>
                </a:lnTo>
                <a:lnTo>
                  <a:pt x="1402080" y="2103120"/>
                </a:lnTo>
                <a:lnTo>
                  <a:pt x="1394460" y="1417320"/>
                </a:lnTo>
                <a:lnTo>
                  <a:pt x="685800" y="1417320"/>
                </a:lnTo>
                <a:lnTo>
                  <a:pt x="678180" y="152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2" name="Straight Connector 151"/>
          <p:cNvCxnSpPr/>
          <p:nvPr/>
        </p:nvCxnSpPr>
        <p:spPr>
          <a:xfrm>
            <a:off x="1522225" y="3766216"/>
            <a:ext cx="3810" cy="169732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1424940" y="5326380"/>
            <a:ext cx="87630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246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2" animBg="1"/>
      <p:bldP spid="1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755" r="1926" b="149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844" y="192886"/>
            <a:ext cx="4038600" cy="8382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Oblique Pictorials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7557" y="1180374"/>
            <a:ext cx="6820274" cy="1107996"/>
          </a:xfrm>
          <a:prstGeom prst="rect">
            <a:avLst/>
          </a:prstGeom>
          <a:solidFill>
            <a:srgbClr val="E4F2F4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200" dirty="0" smtClean="0"/>
              <a:t>Sketch points and construction lines to identify the edges of the object faces that occur on the visible surfaces of “the box”.</a:t>
            </a:r>
            <a:endParaRPr lang="en-US" sz="2200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01501" y="3950773"/>
            <a:ext cx="1399306" cy="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16999" y="3950774"/>
            <a:ext cx="0" cy="208772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16305" y="3950774"/>
            <a:ext cx="0" cy="208395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09607" y="6303347"/>
            <a:ext cx="311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Oblique Cavalier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211102" y="6318845"/>
            <a:ext cx="3009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Oblique Cabinet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200807" y="3462365"/>
            <a:ext cx="464925" cy="48438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678106" y="3946748"/>
            <a:ext cx="1383808" cy="779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674296" y="3950774"/>
            <a:ext cx="3810" cy="209149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61914" y="3964905"/>
            <a:ext cx="0" cy="207359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686268" y="6034304"/>
            <a:ext cx="1375646" cy="79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061914" y="3739113"/>
            <a:ext cx="251834" cy="21542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94364" y="4138170"/>
            <a:ext cx="159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Cavalier is full depth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824806" y="2782669"/>
            <a:ext cx="132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Cabinet is half depth</a:t>
            </a:r>
            <a:endParaRPr lang="en-US" dirty="0"/>
          </a:p>
        </p:txBody>
      </p:sp>
      <p:sp>
        <p:nvSpPr>
          <p:cNvPr id="36" name="Arc 35"/>
          <p:cNvSpPr/>
          <p:nvPr/>
        </p:nvSpPr>
        <p:spPr>
          <a:xfrm>
            <a:off x="4069080" y="3264750"/>
            <a:ext cx="1711810" cy="1196585"/>
          </a:xfrm>
          <a:prstGeom prst="arc">
            <a:avLst>
              <a:gd name="adj1" fmla="val 16512547"/>
              <a:gd name="adj2" fmla="val 0"/>
            </a:avLst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2200806" y="5564436"/>
            <a:ext cx="475896" cy="466187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801501" y="3444240"/>
            <a:ext cx="482938" cy="48992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678106" y="3744601"/>
            <a:ext cx="251834" cy="20108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061914" y="5797529"/>
            <a:ext cx="251834" cy="244739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284439" y="3468608"/>
            <a:ext cx="1383808" cy="376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676702" y="3444240"/>
            <a:ext cx="0" cy="211495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929940" y="3738911"/>
            <a:ext cx="1383808" cy="779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313748" y="3742807"/>
            <a:ext cx="0" cy="206410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801500" y="6042241"/>
            <a:ext cx="1399306" cy="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816999" y="3932404"/>
            <a:ext cx="1383808" cy="779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820790" y="3947006"/>
            <a:ext cx="3810" cy="209149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2208408" y="3961137"/>
            <a:ext cx="0" cy="207359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832762" y="6030536"/>
            <a:ext cx="1375646" cy="79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/>
          <p:nvPr/>
        </p:nvSpPr>
        <p:spPr>
          <a:xfrm flipH="1" flipV="1">
            <a:off x="2369819" y="3238499"/>
            <a:ext cx="1077785" cy="1055435"/>
          </a:xfrm>
          <a:prstGeom prst="arc">
            <a:avLst>
              <a:gd name="adj1" fmla="val 16512547"/>
              <a:gd name="adj2" fmla="val 0"/>
            </a:avLst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7394871" y="860608"/>
            <a:ext cx="1433096" cy="1956094"/>
            <a:chOff x="7394871" y="860608"/>
            <a:chExt cx="1433096" cy="1956094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6477" t="27447" r="43011" b="34947"/>
            <a:stretch/>
          </p:blipFill>
          <p:spPr>
            <a:xfrm>
              <a:off x="7394871" y="860608"/>
              <a:ext cx="1433096" cy="1956094"/>
            </a:xfrm>
            <a:prstGeom prst="rect">
              <a:avLst/>
            </a:prstGeom>
          </p:spPr>
        </p:pic>
        <p:cxnSp>
          <p:nvCxnSpPr>
            <p:cNvPr id="127" name="Straight Connector 126"/>
            <p:cNvCxnSpPr/>
            <p:nvPr/>
          </p:nvCxnSpPr>
          <p:spPr>
            <a:xfrm flipH="1">
              <a:off x="8334076" y="2227465"/>
              <a:ext cx="331855" cy="482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7596405" y="2383943"/>
              <a:ext cx="889038" cy="22072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8334076" y="1219107"/>
              <a:ext cx="331855" cy="3091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8529114" y="1219107"/>
              <a:ext cx="89493" cy="13055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 flipV="1">
              <a:off x="7693217" y="1125488"/>
              <a:ext cx="1094980" cy="1872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H="1" flipV="1">
              <a:off x="7509209" y="1305136"/>
              <a:ext cx="1214944" cy="22315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8415930" y="1324285"/>
              <a:ext cx="707" cy="138599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7596405" y="1258900"/>
              <a:ext cx="60484" cy="11905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7527332" y="1089660"/>
              <a:ext cx="336508" cy="2840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2" name="Straight Connector 151"/>
          <p:cNvCxnSpPr/>
          <p:nvPr/>
        </p:nvCxnSpPr>
        <p:spPr>
          <a:xfrm>
            <a:off x="1522225" y="3766216"/>
            <a:ext cx="3810" cy="169732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1424940" y="5326380"/>
            <a:ext cx="87630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H="1">
            <a:off x="1371600" y="3345180"/>
            <a:ext cx="739140" cy="69342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7597140" y="1150620"/>
            <a:ext cx="586740" cy="236220"/>
          </a:xfrm>
          <a:custGeom>
            <a:avLst/>
            <a:gdLst>
              <a:gd name="connsiteX0" fmla="*/ 205740 w 586740"/>
              <a:gd name="connsiteY0" fmla="*/ 0 h 236220"/>
              <a:gd name="connsiteX1" fmla="*/ 586740 w 586740"/>
              <a:gd name="connsiteY1" fmla="*/ 68580 h 236220"/>
              <a:gd name="connsiteX2" fmla="*/ 396240 w 586740"/>
              <a:gd name="connsiteY2" fmla="*/ 236220 h 236220"/>
              <a:gd name="connsiteX3" fmla="*/ 0 w 586740"/>
              <a:gd name="connsiteY3" fmla="*/ 175260 h 236220"/>
              <a:gd name="connsiteX4" fmla="*/ 205740 w 586740"/>
              <a:gd name="connsiteY4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740" h="236220">
                <a:moveTo>
                  <a:pt x="205740" y="0"/>
                </a:moveTo>
                <a:lnTo>
                  <a:pt x="586740" y="68580"/>
                </a:lnTo>
                <a:lnTo>
                  <a:pt x="396240" y="236220"/>
                </a:lnTo>
                <a:lnTo>
                  <a:pt x="0" y="175260"/>
                </a:lnTo>
                <a:lnTo>
                  <a:pt x="20574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830580" y="3472376"/>
            <a:ext cx="1143000" cy="459544"/>
          </a:xfrm>
          <a:custGeom>
            <a:avLst/>
            <a:gdLst>
              <a:gd name="connsiteX0" fmla="*/ 0 w 1143000"/>
              <a:gd name="connsiteY0" fmla="*/ 464820 h 472440"/>
              <a:gd name="connsiteX1" fmla="*/ 449580 w 1143000"/>
              <a:gd name="connsiteY1" fmla="*/ 0 h 472440"/>
              <a:gd name="connsiteX2" fmla="*/ 1143000 w 1143000"/>
              <a:gd name="connsiteY2" fmla="*/ 0 h 472440"/>
              <a:gd name="connsiteX3" fmla="*/ 632460 w 1143000"/>
              <a:gd name="connsiteY3" fmla="*/ 472440 h 472440"/>
              <a:gd name="connsiteX4" fmla="*/ 0 w 1143000"/>
              <a:gd name="connsiteY4" fmla="*/ 46482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472440">
                <a:moveTo>
                  <a:pt x="0" y="464820"/>
                </a:moveTo>
                <a:lnTo>
                  <a:pt x="449580" y="0"/>
                </a:lnTo>
                <a:lnTo>
                  <a:pt x="1143000" y="0"/>
                </a:lnTo>
                <a:lnTo>
                  <a:pt x="632460" y="472440"/>
                </a:lnTo>
                <a:lnTo>
                  <a:pt x="0" y="46482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4513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755" r="1926" b="149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844" y="192886"/>
            <a:ext cx="4038600" cy="8382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Oblique Pictorials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7557" y="1161713"/>
            <a:ext cx="6820274" cy="1107996"/>
          </a:xfrm>
          <a:prstGeom prst="rect">
            <a:avLst/>
          </a:prstGeom>
          <a:solidFill>
            <a:srgbClr val="E4F2F4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200" dirty="0" smtClean="0"/>
              <a:t>Sketch points and construction lines to identify the edges of the object faces that occur on the visible surfaces of “the box”.</a:t>
            </a:r>
            <a:endParaRPr lang="en-US" sz="2200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01501" y="3950773"/>
            <a:ext cx="1399306" cy="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16999" y="3950774"/>
            <a:ext cx="0" cy="208772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16305" y="3950774"/>
            <a:ext cx="0" cy="208395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09607" y="6303347"/>
            <a:ext cx="311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Oblique Cavalier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211102" y="6318845"/>
            <a:ext cx="3009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Oblique Cabinet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200807" y="3462365"/>
            <a:ext cx="464925" cy="48438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678106" y="3946748"/>
            <a:ext cx="1383808" cy="779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674296" y="3950774"/>
            <a:ext cx="3810" cy="209149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61914" y="3964905"/>
            <a:ext cx="0" cy="207359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686268" y="6034304"/>
            <a:ext cx="1375646" cy="79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061914" y="3739113"/>
            <a:ext cx="251834" cy="21542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94364" y="4138170"/>
            <a:ext cx="159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Cavalier is full depth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824806" y="2782669"/>
            <a:ext cx="132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Cabinet is half depth</a:t>
            </a:r>
            <a:endParaRPr lang="en-US" dirty="0"/>
          </a:p>
        </p:txBody>
      </p:sp>
      <p:sp>
        <p:nvSpPr>
          <p:cNvPr id="36" name="Arc 35"/>
          <p:cNvSpPr/>
          <p:nvPr/>
        </p:nvSpPr>
        <p:spPr>
          <a:xfrm>
            <a:off x="4069080" y="3264750"/>
            <a:ext cx="1711810" cy="1196585"/>
          </a:xfrm>
          <a:prstGeom prst="arc">
            <a:avLst>
              <a:gd name="adj1" fmla="val 16512547"/>
              <a:gd name="adj2" fmla="val 0"/>
            </a:avLst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2200806" y="5564436"/>
            <a:ext cx="475896" cy="466187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801501" y="3444240"/>
            <a:ext cx="482938" cy="48992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678106" y="3744601"/>
            <a:ext cx="251834" cy="20108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061914" y="5797529"/>
            <a:ext cx="251834" cy="244739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284439" y="3477794"/>
            <a:ext cx="1383808" cy="376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676702" y="3444240"/>
            <a:ext cx="0" cy="211495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929940" y="3738911"/>
            <a:ext cx="1383808" cy="779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313748" y="3742807"/>
            <a:ext cx="0" cy="206410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801500" y="6042241"/>
            <a:ext cx="1399306" cy="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816999" y="3932404"/>
            <a:ext cx="1383808" cy="779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820790" y="3947006"/>
            <a:ext cx="3810" cy="209149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2208408" y="3961137"/>
            <a:ext cx="0" cy="207359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832762" y="6030536"/>
            <a:ext cx="1375646" cy="79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/>
          <p:nvPr/>
        </p:nvSpPr>
        <p:spPr>
          <a:xfrm flipH="1" flipV="1">
            <a:off x="2369819" y="3238499"/>
            <a:ext cx="1077785" cy="1055435"/>
          </a:xfrm>
          <a:prstGeom prst="arc">
            <a:avLst>
              <a:gd name="adj1" fmla="val 16512547"/>
              <a:gd name="adj2" fmla="val 0"/>
            </a:avLst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7394871" y="860608"/>
            <a:ext cx="1433096" cy="1956094"/>
            <a:chOff x="7394871" y="860608"/>
            <a:chExt cx="1433096" cy="1956094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6477" t="27447" r="43011" b="34947"/>
            <a:stretch/>
          </p:blipFill>
          <p:spPr>
            <a:xfrm>
              <a:off x="7394871" y="860608"/>
              <a:ext cx="1433096" cy="1956094"/>
            </a:xfrm>
            <a:prstGeom prst="rect">
              <a:avLst/>
            </a:prstGeom>
          </p:spPr>
        </p:pic>
        <p:cxnSp>
          <p:nvCxnSpPr>
            <p:cNvPr id="127" name="Straight Connector 126"/>
            <p:cNvCxnSpPr/>
            <p:nvPr/>
          </p:nvCxnSpPr>
          <p:spPr>
            <a:xfrm flipH="1">
              <a:off x="8334076" y="2227465"/>
              <a:ext cx="331855" cy="482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7596405" y="2383943"/>
              <a:ext cx="889038" cy="22072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8334076" y="1219107"/>
              <a:ext cx="331855" cy="3091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8529114" y="1219107"/>
              <a:ext cx="89493" cy="13055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 flipV="1">
              <a:off x="7693217" y="1125488"/>
              <a:ext cx="1094980" cy="1872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H="1" flipV="1">
              <a:off x="7509209" y="1305136"/>
              <a:ext cx="1214944" cy="22315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8415930" y="1324285"/>
              <a:ext cx="707" cy="138599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7596405" y="1258900"/>
              <a:ext cx="60484" cy="11905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7527332" y="1089660"/>
              <a:ext cx="336508" cy="2840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2" name="Straight Connector 151"/>
          <p:cNvCxnSpPr/>
          <p:nvPr/>
        </p:nvCxnSpPr>
        <p:spPr>
          <a:xfrm>
            <a:off x="1522225" y="3766216"/>
            <a:ext cx="3810" cy="169732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1424940" y="5326380"/>
            <a:ext cx="87630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H="1">
            <a:off x="1371600" y="3345180"/>
            <a:ext cx="739140" cy="69342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8412480" y="2053590"/>
            <a:ext cx="156210" cy="541020"/>
          </a:xfrm>
          <a:custGeom>
            <a:avLst/>
            <a:gdLst>
              <a:gd name="connsiteX0" fmla="*/ 0 w 156210"/>
              <a:gd name="connsiteY0" fmla="*/ 224790 h 541020"/>
              <a:gd name="connsiteX1" fmla="*/ 156210 w 156210"/>
              <a:gd name="connsiteY1" fmla="*/ 0 h 541020"/>
              <a:gd name="connsiteX2" fmla="*/ 129540 w 156210"/>
              <a:gd name="connsiteY2" fmla="*/ 361950 h 541020"/>
              <a:gd name="connsiteX3" fmla="*/ 0 w 156210"/>
              <a:gd name="connsiteY3" fmla="*/ 541020 h 541020"/>
              <a:gd name="connsiteX4" fmla="*/ 0 w 156210"/>
              <a:gd name="connsiteY4" fmla="*/ 224790 h 5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" h="541020">
                <a:moveTo>
                  <a:pt x="0" y="224790"/>
                </a:moveTo>
                <a:lnTo>
                  <a:pt x="156210" y="0"/>
                </a:lnTo>
                <a:lnTo>
                  <a:pt x="129540" y="361950"/>
                </a:lnTo>
                <a:lnTo>
                  <a:pt x="0" y="541020"/>
                </a:lnTo>
                <a:lnTo>
                  <a:pt x="0" y="22479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2063699" y="4784501"/>
            <a:ext cx="739140" cy="69342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2240280" y="4953000"/>
            <a:ext cx="426720" cy="1028700"/>
          </a:xfrm>
          <a:custGeom>
            <a:avLst/>
            <a:gdLst>
              <a:gd name="connsiteX0" fmla="*/ 0 w 426720"/>
              <a:gd name="connsiteY0" fmla="*/ 1028700 h 1028700"/>
              <a:gd name="connsiteX1" fmla="*/ 426720 w 426720"/>
              <a:gd name="connsiteY1" fmla="*/ 617220 h 1028700"/>
              <a:gd name="connsiteX2" fmla="*/ 426720 w 426720"/>
              <a:gd name="connsiteY2" fmla="*/ 0 h 1028700"/>
              <a:gd name="connsiteX3" fmla="*/ 0 w 426720"/>
              <a:gd name="connsiteY3" fmla="*/ 388620 h 1028700"/>
              <a:gd name="connsiteX4" fmla="*/ 0 w 426720"/>
              <a:gd name="connsiteY4" fmla="*/ 102870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" h="1028700">
                <a:moveTo>
                  <a:pt x="0" y="1028700"/>
                </a:moveTo>
                <a:lnTo>
                  <a:pt x="426720" y="617220"/>
                </a:lnTo>
                <a:lnTo>
                  <a:pt x="426720" y="0"/>
                </a:lnTo>
                <a:lnTo>
                  <a:pt x="0" y="388620"/>
                </a:lnTo>
                <a:lnTo>
                  <a:pt x="0" y="10287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7276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755" r="1926" b="149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844" y="192886"/>
            <a:ext cx="4038600" cy="8382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Oblique Pictorials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7557" y="1031086"/>
            <a:ext cx="6820274" cy="1107996"/>
          </a:xfrm>
          <a:prstGeom prst="rect">
            <a:avLst/>
          </a:prstGeom>
          <a:solidFill>
            <a:srgbClr val="E4F2F4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2200" dirty="0" smtClean="0"/>
              <a:t>Use object lines to trace over the construction lines to delineate the edges of the object faces that occur on the visible surfaces of “the box”.</a:t>
            </a:r>
            <a:endParaRPr lang="en-US" sz="2200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01501" y="3950773"/>
            <a:ext cx="1399306" cy="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16999" y="3950774"/>
            <a:ext cx="0" cy="208772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16305" y="3950774"/>
            <a:ext cx="0" cy="208395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09607" y="6303347"/>
            <a:ext cx="311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Oblique Cavalier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211102" y="6318845"/>
            <a:ext cx="3009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Oblique Cabinet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200807" y="3462365"/>
            <a:ext cx="464925" cy="48438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678106" y="3946748"/>
            <a:ext cx="1383808" cy="779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674296" y="3950774"/>
            <a:ext cx="3810" cy="209149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61914" y="3964905"/>
            <a:ext cx="0" cy="207359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686268" y="6034304"/>
            <a:ext cx="1375646" cy="79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061914" y="3739113"/>
            <a:ext cx="251834" cy="21542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94364" y="4138170"/>
            <a:ext cx="159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Cavalier is full depth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824806" y="2782669"/>
            <a:ext cx="132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Cabinet is half depth</a:t>
            </a:r>
            <a:endParaRPr lang="en-US" dirty="0"/>
          </a:p>
        </p:txBody>
      </p:sp>
      <p:sp>
        <p:nvSpPr>
          <p:cNvPr id="36" name="Arc 35"/>
          <p:cNvSpPr/>
          <p:nvPr/>
        </p:nvSpPr>
        <p:spPr>
          <a:xfrm>
            <a:off x="4069080" y="3264750"/>
            <a:ext cx="1711810" cy="1196585"/>
          </a:xfrm>
          <a:prstGeom prst="arc">
            <a:avLst>
              <a:gd name="adj1" fmla="val 16512547"/>
              <a:gd name="adj2" fmla="val 0"/>
            </a:avLst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2200806" y="5564436"/>
            <a:ext cx="475896" cy="466187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824361" y="3444240"/>
            <a:ext cx="482938" cy="48992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678106" y="3744601"/>
            <a:ext cx="251834" cy="20108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061914" y="5797529"/>
            <a:ext cx="251834" cy="244739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284439" y="3477794"/>
            <a:ext cx="1383808" cy="376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676702" y="3444240"/>
            <a:ext cx="0" cy="211495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929940" y="3738911"/>
            <a:ext cx="1383808" cy="779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313748" y="3742807"/>
            <a:ext cx="0" cy="206410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801500" y="6042241"/>
            <a:ext cx="1399306" cy="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816999" y="3932404"/>
            <a:ext cx="1383808" cy="779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820790" y="3947006"/>
            <a:ext cx="3810" cy="209149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2208408" y="3961137"/>
            <a:ext cx="0" cy="207359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832762" y="6030536"/>
            <a:ext cx="1375646" cy="79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/>
          <p:nvPr/>
        </p:nvSpPr>
        <p:spPr>
          <a:xfrm flipH="1" flipV="1">
            <a:off x="2369819" y="3238499"/>
            <a:ext cx="1077785" cy="1055435"/>
          </a:xfrm>
          <a:prstGeom prst="arc">
            <a:avLst>
              <a:gd name="adj1" fmla="val 16512547"/>
              <a:gd name="adj2" fmla="val 0"/>
            </a:avLst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7394871" y="860608"/>
            <a:ext cx="1433096" cy="1956094"/>
            <a:chOff x="7394871" y="860608"/>
            <a:chExt cx="1433096" cy="1956094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6477" t="27447" r="43011" b="34947"/>
            <a:stretch/>
          </p:blipFill>
          <p:spPr>
            <a:xfrm>
              <a:off x="7394871" y="860608"/>
              <a:ext cx="1433096" cy="1956094"/>
            </a:xfrm>
            <a:prstGeom prst="rect">
              <a:avLst/>
            </a:prstGeom>
          </p:spPr>
        </p:pic>
        <p:cxnSp>
          <p:nvCxnSpPr>
            <p:cNvPr id="127" name="Straight Connector 126"/>
            <p:cNvCxnSpPr/>
            <p:nvPr/>
          </p:nvCxnSpPr>
          <p:spPr>
            <a:xfrm flipH="1">
              <a:off x="8334076" y="2227465"/>
              <a:ext cx="331855" cy="482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7596405" y="2383943"/>
              <a:ext cx="889038" cy="22072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8334076" y="1219107"/>
              <a:ext cx="331855" cy="3091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8529114" y="1219107"/>
              <a:ext cx="89493" cy="13055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 flipV="1">
              <a:off x="7693217" y="1125488"/>
              <a:ext cx="1094980" cy="1872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H="1" flipV="1">
              <a:off x="7509209" y="1305136"/>
              <a:ext cx="1214944" cy="22315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8415930" y="1324285"/>
              <a:ext cx="707" cy="138599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7596405" y="1258900"/>
              <a:ext cx="60484" cy="11905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7527332" y="1089660"/>
              <a:ext cx="336508" cy="2840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2" name="Straight Connector 151"/>
          <p:cNvCxnSpPr/>
          <p:nvPr/>
        </p:nvCxnSpPr>
        <p:spPr>
          <a:xfrm>
            <a:off x="1522225" y="3766216"/>
            <a:ext cx="3810" cy="169732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1424940" y="5326380"/>
            <a:ext cx="87630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H="1">
            <a:off x="1398270" y="3345180"/>
            <a:ext cx="739140" cy="69342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2063699" y="4784501"/>
            <a:ext cx="739140" cy="69342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24619" y="3940197"/>
            <a:ext cx="5696" cy="209453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1524131" y="5333581"/>
            <a:ext cx="692174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825143" y="6042268"/>
            <a:ext cx="138354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212496" y="5341201"/>
            <a:ext cx="0" cy="6972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525789" y="3940197"/>
            <a:ext cx="5696" cy="140100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2762" y="3940197"/>
            <a:ext cx="691368" cy="680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796028" y="3477794"/>
            <a:ext cx="488411" cy="48711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1495554" y="3477794"/>
            <a:ext cx="494044" cy="47191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1254738" y="3477794"/>
            <a:ext cx="742480" cy="376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2216306" y="4903470"/>
            <a:ext cx="460396" cy="43011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2200806" y="5564436"/>
            <a:ext cx="475896" cy="47008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676702" y="4903470"/>
            <a:ext cx="0" cy="66096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9416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755" r="1926" b="149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844" y="192886"/>
            <a:ext cx="4038600" cy="8382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Oblique Pictorials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7557" y="1366984"/>
            <a:ext cx="6820274" cy="769441"/>
          </a:xfrm>
          <a:prstGeom prst="rect">
            <a:avLst/>
          </a:prstGeom>
          <a:solidFill>
            <a:srgbClr val="E4F2F4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2200" dirty="0" smtClean="0"/>
              <a:t>Sketch additional construction lines to identify edges of the object inside of the box.</a:t>
            </a:r>
            <a:endParaRPr lang="en-US" sz="2200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01501" y="3950773"/>
            <a:ext cx="1399306" cy="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16999" y="3950774"/>
            <a:ext cx="0" cy="208772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16305" y="3950774"/>
            <a:ext cx="0" cy="208395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09607" y="6303347"/>
            <a:ext cx="311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Oblique Cavalier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211102" y="6318845"/>
            <a:ext cx="3009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Oblique Cabinet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200807" y="3462365"/>
            <a:ext cx="464925" cy="48438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678106" y="3946748"/>
            <a:ext cx="1383808" cy="779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674296" y="3950774"/>
            <a:ext cx="3810" cy="209149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61914" y="3964905"/>
            <a:ext cx="0" cy="207359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686268" y="6034304"/>
            <a:ext cx="1375646" cy="79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061914" y="3739113"/>
            <a:ext cx="251834" cy="21542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94364" y="4138170"/>
            <a:ext cx="159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Cavalier is full depth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824806" y="2782669"/>
            <a:ext cx="132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Cabinet is half depth</a:t>
            </a:r>
            <a:endParaRPr lang="en-US" dirty="0"/>
          </a:p>
        </p:txBody>
      </p:sp>
      <p:sp>
        <p:nvSpPr>
          <p:cNvPr id="36" name="Arc 35"/>
          <p:cNvSpPr/>
          <p:nvPr/>
        </p:nvSpPr>
        <p:spPr>
          <a:xfrm>
            <a:off x="4069080" y="3264750"/>
            <a:ext cx="1711810" cy="1196585"/>
          </a:xfrm>
          <a:prstGeom prst="arc">
            <a:avLst>
              <a:gd name="adj1" fmla="val 16512547"/>
              <a:gd name="adj2" fmla="val 0"/>
            </a:avLst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2200806" y="5564436"/>
            <a:ext cx="475896" cy="466187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824361" y="3444240"/>
            <a:ext cx="482938" cy="48992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678106" y="3744601"/>
            <a:ext cx="251834" cy="20108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061914" y="5797529"/>
            <a:ext cx="251834" cy="244739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284439" y="3468608"/>
            <a:ext cx="1383808" cy="376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676702" y="3444240"/>
            <a:ext cx="0" cy="211495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929940" y="3738911"/>
            <a:ext cx="1383808" cy="779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313748" y="3742807"/>
            <a:ext cx="0" cy="206410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801500" y="6042241"/>
            <a:ext cx="1399306" cy="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816999" y="3932404"/>
            <a:ext cx="1383808" cy="779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820790" y="3947006"/>
            <a:ext cx="3810" cy="209149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2208408" y="3961137"/>
            <a:ext cx="0" cy="207359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832762" y="6030536"/>
            <a:ext cx="1375646" cy="79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/>
          <p:nvPr/>
        </p:nvSpPr>
        <p:spPr>
          <a:xfrm flipH="1" flipV="1">
            <a:off x="2369819" y="3238499"/>
            <a:ext cx="1077785" cy="1055435"/>
          </a:xfrm>
          <a:prstGeom prst="arc">
            <a:avLst>
              <a:gd name="adj1" fmla="val 16512547"/>
              <a:gd name="adj2" fmla="val 0"/>
            </a:avLst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7394871" y="860608"/>
            <a:ext cx="1433096" cy="1956094"/>
            <a:chOff x="7394871" y="860608"/>
            <a:chExt cx="1433096" cy="1956094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6477" t="27447" r="43011" b="34947"/>
            <a:stretch/>
          </p:blipFill>
          <p:spPr>
            <a:xfrm>
              <a:off x="7394871" y="860608"/>
              <a:ext cx="1433096" cy="1956094"/>
            </a:xfrm>
            <a:prstGeom prst="rect">
              <a:avLst/>
            </a:prstGeom>
          </p:spPr>
        </p:pic>
        <p:cxnSp>
          <p:nvCxnSpPr>
            <p:cNvPr id="127" name="Straight Connector 126"/>
            <p:cNvCxnSpPr/>
            <p:nvPr/>
          </p:nvCxnSpPr>
          <p:spPr>
            <a:xfrm flipH="1">
              <a:off x="8334076" y="2227465"/>
              <a:ext cx="331855" cy="482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7596405" y="2383943"/>
              <a:ext cx="889038" cy="22072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8334076" y="1219107"/>
              <a:ext cx="331855" cy="3091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8529114" y="1219107"/>
              <a:ext cx="89493" cy="13055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 flipV="1">
              <a:off x="7693217" y="1125488"/>
              <a:ext cx="1094980" cy="1872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H="1" flipV="1">
              <a:off x="7509209" y="1305136"/>
              <a:ext cx="1214944" cy="22315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8415930" y="1324285"/>
              <a:ext cx="707" cy="138599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7596405" y="1258900"/>
              <a:ext cx="60484" cy="11905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7527332" y="1089660"/>
              <a:ext cx="336508" cy="2840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2" name="Straight Connector 151"/>
          <p:cNvCxnSpPr/>
          <p:nvPr/>
        </p:nvCxnSpPr>
        <p:spPr>
          <a:xfrm>
            <a:off x="1522225" y="3766216"/>
            <a:ext cx="3810" cy="169732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1424940" y="5326380"/>
            <a:ext cx="87630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H="1">
            <a:off x="1398270" y="3345180"/>
            <a:ext cx="739140" cy="69342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2063699" y="4784501"/>
            <a:ext cx="739140" cy="69342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24619" y="3940197"/>
            <a:ext cx="5696" cy="209453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1524131" y="5333581"/>
            <a:ext cx="692174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825143" y="6042268"/>
            <a:ext cx="138354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212496" y="5341201"/>
            <a:ext cx="0" cy="6972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525789" y="3940197"/>
            <a:ext cx="5696" cy="140100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2762" y="3940197"/>
            <a:ext cx="691368" cy="680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796028" y="3462365"/>
            <a:ext cx="511271" cy="50254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1495554" y="3470492"/>
            <a:ext cx="503230" cy="47921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1267734" y="3468608"/>
            <a:ext cx="742480" cy="376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2216306" y="4903470"/>
            <a:ext cx="460396" cy="43011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2200806" y="5564436"/>
            <a:ext cx="475896" cy="47008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676702" y="4903470"/>
            <a:ext cx="0" cy="66096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1400432" y="4774857"/>
            <a:ext cx="663267" cy="68533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959479" y="3261043"/>
            <a:ext cx="0" cy="175425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1754600" y="4899702"/>
            <a:ext cx="113976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8427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755" r="1926" b="149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844" y="192886"/>
            <a:ext cx="4038600" cy="8382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Oblique Pictorials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7557" y="1351509"/>
            <a:ext cx="6820274" cy="769441"/>
          </a:xfrm>
          <a:prstGeom prst="rect">
            <a:avLst/>
          </a:prstGeom>
          <a:solidFill>
            <a:srgbClr val="E4F2F4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US" sz="2200" dirty="0" smtClean="0"/>
              <a:t>Trace over construction lines with object lines to delineate the remaining object lines.</a:t>
            </a:r>
            <a:endParaRPr lang="en-US" sz="22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816999" y="3950774"/>
            <a:ext cx="0" cy="208772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216305" y="3845143"/>
            <a:ext cx="1" cy="2189589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09607" y="6303347"/>
            <a:ext cx="311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Oblique Cavalier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211102" y="6318845"/>
            <a:ext cx="3009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Oblique Cabinet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137410" y="3345180"/>
            <a:ext cx="665429" cy="693420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678106" y="3946748"/>
            <a:ext cx="1383808" cy="779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674296" y="3950774"/>
            <a:ext cx="3810" cy="209149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61914" y="3964905"/>
            <a:ext cx="0" cy="207359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686268" y="6034304"/>
            <a:ext cx="1375646" cy="79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061914" y="3739113"/>
            <a:ext cx="251834" cy="21542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94364" y="4138170"/>
            <a:ext cx="159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Cavalier is full depth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824806" y="2782669"/>
            <a:ext cx="132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Cabinet is half depth</a:t>
            </a:r>
            <a:endParaRPr lang="en-US" dirty="0"/>
          </a:p>
        </p:txBody>
      </p:sp>
      <p:sp>
        <p:nvSpPr>
          <p:cNvPr id="36" name="Arc 35"/>
          <p:cNvSpPr/>
          <p:nvPr/>
        </p:nvSpPr>
        <p:spPr>
          <a:xfrm>
            <a:off x="4069080" y="3264750"/>
            <a:ext cx="1711810" cy="1196585"/>
          </a:xfrm>
          <a:prstGeom prst="arc">
            <a:avLst>
              <a:gd name="adj1" fmla="val 16512547"/>
              <a:gd name="adj2" fmla="val 0"/>
            </a:avLst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2200806" y="5564436"/>
            <a:ext cx="475896" cy="466187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824361" y="3444240"/>
            <a:ext cx="482938" cy="48992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678106" y="3744601"/>
            <a:ext cx="251834" cy="20108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061914" y="5797529"/>
            <a:ext cx="251834" cy="244739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284439" y="3468608"/>
            <a:ext cx="1518400" cy="3768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676702" y="3345180"/>
            <a:ext cx="0" cy="2214014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929940" y="3738911"/>
            <a:ext cx="1383808" cy="779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313748" y="3742807"/>
            <a:ext cx="0" cy="206410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801500" y="6042241"/>
            <a:ext cx="1399306" cy="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842578" y="3935412"/>
            <a:ext cx="1527241" cy="4785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820790" y="3947006"/>
            <a:ext cx="3810" cy="209149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832762" y="6030536"/>
            <a:ext cx="1375646" cy="79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/>
          <p:nvPr/>
        </p:nvSpPr>
        <p:spPr>
          <a:xfrm flipH="1" flipV="1">
            <a:off x="2369819" y="3238499"/>
            <a:ext cx="1077785" cy="1055435"/>
          </a:xfrm>
          <a:prstGeom prst="arc">
            <a:avLst>
              <a:gd name="adj1" fmla="val 16512547"/>
              <a:gd name="adj2" fmla="val 0"/>
            </a:avLst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7394871" y="860608"/>
            <a:ext cx="1433096" cy="1956094"/>
            <a:chOff x="7394871" y="860608"/>
            <a:chExt cx="1433096" cy="1956094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6477" t="27447" r="43011" b="34947"/>
            <a:stretch/>
          </p:blipFill>
          <p:spPr>
            <a:xfrm>
              <a:off x="7394871" y="860608"/>
              <a:ext cx="1433096" cy="1956094"/>
            </a:xfrm>
            <a:prstGeom prst="rect">
              <a:avLst/>
            </a:prstGeom>
          </p:spPr>
        </p:pic>
        <p:cxnSp>
          <p:nvCxnSpPr>
            <p:cNvPr id="127" name="Straight Connector 126"/>
            <p:cNvCxnSpPr/>
            <p:nvPr/>
          </p:nvCxnSpPr>
          <p:spPr>
            <a:xfrm flipH="1">
              <a:off x="8334076" y="2227465"/>
              <a:ext cx="331855" cy="482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7596405" y="2383943"/>
              <a:ext cx="889038" cy="22072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8334076" y="1219107"/>
              <a:ext cx="331855" cy="3091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8529114" y="1219107"/>
              <a:ext cx="89493" cy="13055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 flipV="1">
              <a:off x="7693217" y="1125488"/>
              <a:ext cx="1094980" cy="1872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H="1" flipV="1">
              <a:off x="7509209" y="1305137"/>
              <a:ext cx="990794" cy="22315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8415930" y="1324285"/>
              <a:ext cx="707" cy="138599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7596405" y="1258900"/>
              <a:ext cx="60484" cy="11905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7527332" y="1089660"/>
              <a:ext cx="336508" cy="2840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2" name="Straight Connector 151"/>
          <p:cNvCxnSpPr/>
          <p:nvPr/>
        </p:nvCxnSpPr>
        <p:spPr>
          <a:xfrm>
            <a:off x="1522225" y="3766216"/>
            <a:ext cx="3810" cy="1697324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1424940" y="5326380"/>
            <a:ext cx="876300" cy="0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H="1">
            <a:off x="1398270" y="3345180"/>
            <a:ext cx="739140" cy="693420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2063699" y="4784501"/>
            <a:ext cx="739140" cy="693420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24619" y="3940197"/>
            <a:ext cx="5696" cy="209453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1524131" y="5333581"/>
            <a:ext cx="692174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825143" y="6042268"/>
            <a:ext cx="138354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212496" y="5341201"/>
            <a:ext cx="0" cy="6972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525789" y="3940197"/>
            <a:ext cx="5696" cy="140100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2762" y="3940197"/>
            <a:ext cx="691368" cy="680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796028" y="3462365"/>
            <a:ext cx="511271" cy="50254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1495554" y="3470492"/>
            <a:ext cx="503230" cy="47921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1267734" y="3468608"/>
            <a:ext cx="742480" cy="376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2216306" y="4903470"/>
            <a:ext cx="460396" cy="43011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2200806" y="5564436"/>
            <a:ext cx="475896" cy="47008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676702" y="4903470"/>
            <a:ext cx="0" cy="66096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1400432" y="4774857"/>
            <a:ext cx="663267" cy="685334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1959479" y="3345180"/>
            <a:ext cx="5697" cy="1670117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1754600" y="4899702"/>
            <a:ext cx="1139764" cy="0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959479" y="3462365"/>
            <a:ext cx="5696" cy="143733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 flipV="1">
            <a:off x="1965176" y="4899702"/>
            <a:ext cx="711526" cy="376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1510950" y="4899702"/>
            <a:ext cx="451377" cy="45110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7920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755" r="1926" b="149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844" y="192886"/>
            <a:ext cx="4038600" cy="8382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Oblique Pictorials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816999" y="3950774"/>
            <a:ext cx="0" cy="208772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216305" y="3845143"/>
            <a:ext cx="1" cy="2189589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09607" y="6303347"/>
            <a:ext cx="311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Oblique Cavalier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211102" y="6318845"/>
            <a:ext cx="3009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Oblique Cabinet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137410" y="3345180"/>
            <a:ext cx="665429" cy="693420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678106" y="3946748"/>
            <a:ext cx="1383808" cy="7793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674296" y="3950774"/>
            <a:ext cx="3810" cy="209149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61914" y="3964905"/>
            <a:ext cx="0" cy="2073595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686268" y="6034304"/>
            <a:ext cx="1375646" cy="79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061914" y="3739113"/>
            <a:ext cx="251834" cy="215428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94364" y="4138170"/>
            <a:ext cx="159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Cavalier is full depth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824806" y="2782669"/>
            <a:ext cx="132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Cabinet is half depth</a:t>
            </a:r>
            <a:endParaRPr lang="en-US" dirty="0"/>
          </a:p>
        </p:txBody>
      </p:sp>
      <p:sp>
        <p:nvSpPr>
          <p:cNvPr id="36" name="Arc 35"/>
          <p:cNvSpPr/>
          <p:nvPr/>
        </p:nvSpPr>
        <p:spPr>
          <a:xfrm>
            <a:off x="4069080" y="3264750"/>
            <a:ext cx="1711810" cy="1196585"/>
          </a:xfrm>
          <a:prstGeom prst="arc">
            <a:avLst>
              <a:gd name="adj1" fmla="val 16512547"/>
              <a:gd name="adj2" fmla="val 0"/>
            </a:avLst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2200806" y="5564436"/>
            <a:ext cx="475896" cy="466187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824361" y="3444240"/>
            <a:ext cx="482938" cy="48992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678106" y="3744601"/>
            <a:ext cx="251834" cy="20108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061914" y="5797529"/>
            <a:ext cx="251834" cy="244739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284439" y="3468608"/>
            <a:ext cx="1518400" cy="3768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676702" y="3345180"/>
            <a:ext cx="0" cy="2214014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929940" y="3738911"/>
            <a:ext cx="1383808" cy="7793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313748" y="3742807"/>
            <a:ext cx="0" cy="2064100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801500" y="6042241"/>
            <a:ext cx="1399306" cy="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842578" y="3935412"/>
            <a:ext cx="1527241" cy="4785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820790" y="3947006"/>
            <a:ext cx="3810" cy="209149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832762" y="6030536"/>
            <a:ext cx="1375646" cy="79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/>
          <p:nvPr/>
        </p:nvSpPr>
        <p:spPr>
          <a:xfrm flipH="1" flipV="1">
            <a:off x="2369819" y="3238499"/>
            <a:ext cx="1077785" cy="1055435"/>
          </a:xfrm>
          <a:prstGeom prst="arc">
            <a:avLst>
              <a:gd name="adj1" fmla="val 16512547"/>
              <a:gd name="adj2" fmla="val 0"/>
            </a:avLst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7394871" y="860608"/>
            <a:ext cx="1433096" cy="1956094"/>
            <a:chOff x="7394871" y="860608"/>
            <a:chExt cx="1433096" cy="1956094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6477" t="27447" r="43011" b="34947"/>
            <a:stretch/>
          </p:blipFill>
          <p:spPr>
            <a:xfrm>
              <a:off x="7394871" y="860608"/>
              <a:ext cx="1433096" cy="1956094"/>
            </a:xfrm>
            <a:prstGeom prst="rect">
              <a:avLst/>
            </a:prstGeom>
          </p:spPr>
        </p:pic>
        <p:cxnSp>
          <p:nvCxnSpPr>
            <p:cNvPr id="127" name="Straight Connector 126"/>
            <p:cNvCxnSpPr/>
            <p:nvPr/>
          </p:nvCxnSpPr>
          <p:spPr>
            <a:xfrm flipH="1">
              <a:off x="8334076" y="2227465"/>
              <a:ext cx="331855" cy="482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7596405" y="2383943"/>
              <a:ext cx="889038" cy="22072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8334076" y="1219107"/>
              <a:ext cx="331855" cy="3091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8529114" y="1219107"/>
              <a:ext cx="89493" cy="13055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 flipV="1">
              <a:off x="7693217" y="1125488"/>
              <a:ext cx="1094980" cy="1872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H="1" flipV="1">
              <a:off x="7509209" y="1305137"/>
              <a:ext cx="990794" cy="22315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8415930" y="1324285"/>
              <a:ext cx="707" cy="138599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7596405" y="1258900"/>
              <a:ext cx="60484" cy="11905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7527332" y="1089660"/>
              <a:ext cx="336508" cy="2840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2" name="Straight Connector 151"/>
          <p:cNvCxnSpPr/>
          <p:nvPr/>
        </p:nvCxnSpPr>
        <p:spPr>
          <a:xfrm>
            <a:off x="1522225" y="3766216"/>
            <a:ext cx="3810" cy="1697324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1424940" y="5326380"/>
            <a:ext cx="876300" cy="0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H="1">
            <a:off x="1398270" y="3345180"/>
            <a:ext cx="739140" cy="693420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2063699" y="4784501"/>
            <a:ext cx="739140" cy="693420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24619" y="3940197"/>
            <a:ext cx="5696" cy="209453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1524131" y="5333581"/>
            <a:ext cx="692174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825143" y="6042268"/>
            <a:ext cx="138354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212496" y="5341201"/>
            <a:ext cx="0" cy="6972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525789" y="3940197"/>
            <a:ext cx="5696" cy="140100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2762" y="3940197"/>
            <a:ext cx="691368" cy="680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796028" y="3462365"/>
            <a:ext cx="511271" cy="50254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1495554" y="3470492"/>
            <a:ext cx="503230" cy="47921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1267734" y="3468608"/>
            <a:ext cx="742480" cy="376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2216306" y="4903470"/>
            <a:ext cx="460396" cy="43011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2200806" y="5564436"/>
            <a:ext cx="475896" cy="47008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676702" y="4903470"/>
            <a:ext cx="0" cy="66096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1400432" y="4774857"/>
            <a:ext cx="663267" cy="685334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1959479" y="3345180"/>
            <a:ext cx="5697" cy="1670117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1754600" y="4899702"/>
            <a:ext cx="1139764" cy="0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959479" y="3462365"/>
            <a:ext cx="5696" cy="143733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 flipV="1">
            <a:off x="1965176" y="4899702"/>
            <a:ext cx="711526" cy="376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1510950" y="4899702"/>
            <a:ext cx="451377" cy="45110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5681805" y="3943301"/>
            <a:ext cx="5696" cy="209453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6362656" y="5336685"/>
            <a:ext cx="692174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5663668" y="6045372"/>
            <a:ext cx="138354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051021" y="5344305"/>
            <a:ext cx="0" cy="6972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6364314" y="3943301"/>
            <a:ext cx="5696" cy="140100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671287" y="3961962"/>
            <a:ext cx="691368" cy="680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5670486" y="3738911"/>
            <a:ext cx="255634" cy="22952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>
            <a:off x="6370010" y="3738911"/>
            <a:ext cx="251834" cy="21433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>
            <a:off x="7061914" y="5125255"/>
            <a:ext cx="251296" cy="21905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>
            <a:off x="7075262" y="5806907"/>
            <a:ext cx="238486" cy="23114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6273203" y="5002338"/>
            <a:ext cx="452862" cy="457853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6374091" y="5131211"/>
            <a:ext cx="247754" cy="22313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5924562" y="3733228"/>
            <a:ext cx="697282" cy="376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313210" y="5132530"/>
            <a:ext cx="0" cy="66096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>
            <a:off x="6621846" y="3572660"/>
            <a:ext cx="5696" cy="1670117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6416966" y="5127182"/>
            <a:ext cx="1139764" cy="0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6611843" y="3733228"/>
            <a:ext cx="0" cy="139553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 flipV="1">
            <a:off x="6601684" y="5128762"/>
            <a:ext cx="711526" cy="376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1398271" y="1871861"/>
            <a:ext cx="4405752" cy="430887"/>
          </a:xfrm>
          <a:prstGeom prst="rect">
            <a:avLst/>
          </a:prstGeom>
          <a:solidFill>
            <a:srgbClr val="FFB9B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Create the Oblique Cabinet view.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xmlns="" val="178564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755" r="1926" b="149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844" y="192886"/>
            <a:ext cx="4038600" cy="8382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Oblique Pictorials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816999" y="3950774"/>
            <a:ext cx="0" cy="208772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216305" y="3845143"/>
            <a:ext cx="1" cy="2189589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09607" y="6303347"/>
            <a:ext cx="311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Oblique Cavalier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211102" y="6318845"/>
            <a:ext cx="3009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33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Oblique Cabinet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137410" y="3345180"/>
            <a:ext cx="665429" cy="693420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678106" y="3946748"/>
            <a:ext cx="1383808" cy="7793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674296" y="3950774"/>
            <a:ext cx="3810" cy="209149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61914" y="3964905"/>
            <a:ext cx="0" cy="2073595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686268" y="6034304"/>
            <a:ext cx="1375646" cy="79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061914" y="3739113"/>
            <a:ext cx="251834" cy="215428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94364" y="4138170"/>
            <a:ext cx="159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Cavalier is full depth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824806" y="2782669"/>
            <a:ext cx="132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Cabinet is half depth</a:t>
            </a:r>
            <a:endParaRPr lang="en-US" dirty="0"/>
          </a:p>
        </p:txBody>
      </p:sp>
      <p:sp>
        <p:nvSpPr>
          <p:cNvPr id="36" name="Arc 35"/>
          <p:cNvSpPr/>
          <p:nvPr/>
        </p:nvSpPr>
        <p:spPr>
          <a:xfrm>
            <a:off x="4069080" y="3264750"/>
            <a:ext cx="1711810" cy="1196585"/>
          </a:xfrm>
          <a:prstGeom prst="arc">
            <a:avLst>
              <a:gd name="adj1" fmla="val 16512547"/>
              <a:gd name="adj2" fmla="val 0"/>
            </a:avLst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2200806" y="5564436"/>
            <a:ext cx="475896" cy="466187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824361" y="3444240"/>
            <a:ext cx="482938" cy="48992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678106" y="3744601"/>
            <a:ext cx="251834" cy="20108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061914" y="5797529"/>
            <a:ext cx="251834" cy="244739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284439" y="3468608"/>
            <a:ext cx="1518400" cy="3768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676702" y="3345180"/>
            <a:ext cx="0" cy="2214014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929940" y="3738911"/>
            <a:ext cx="1383808" cy="7793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313748" y="3742807"/>
            <a:ext cx="0" cy="2064100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801500" y="6042241"/>
            <a:ext cx="1399306" cy="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842578" y="3935412"/>
            <a:ext cx="1527241" cy="4785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820790" y="3947006"/>
            <a:ext cx="3810" cy="209149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832762" y="6030536"/>
            <a:ext cx="1375646" cy="79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/>
          <p:nvPr/>
        </p:nvSpPr>
        <p:spPr>
          <a:xfrm flipH="1" flipV="1">
            <a:off x="2369819" y="3238499"/>
            <a:ext cx="1077785" cy="1055435"/>
          </a:xfrm>
          <a:prstGeom prst="arc">
            <a:avLst>
              <a:gd name="adj1" fmla="val 16512547"/>
              <a:gd name="adj2" fmla="val 0"/>
            </a:avLst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7394871" y="860608"/>
            <a:ext cx="1433096" cy="1956094"/>
            <a:chOff x="7394871" y="860608"/>
            <a:chExt cx="1433096" cy="1956094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6477" t="27447" r="43011" b="34947"/>
            <a:stretch/>
          </p:blipFill>
          <p:spPr>
            <a:xfrm>
              <a:off x="7394871" y="860608"/>
              <a:ext cx="1433096" cy="1956094"/>
            </a:xfrm>
            <a:prstGeom prst="rect">
              <a:avLst/>
            </a:prstGeom>
          </p:spPr>
        </p:pic>
        <p:cxnSp>
          <p:nvCxnSpPr>
            <p:cNvPr id="127" name="Straight Connector 126"/>
            <p:cNvCxnSpPr/>
            <p:nvPr/>
          </p:nvCxnSpPr>
          <p:spPr>
            <a:xfrm flipH="1">
              <a:off x="8334076" y="2227465"/>
              <a:ext cx="331855" cy="482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7596405" y="2383943"/>
              <a:ext cx="889038" cy="22072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8334076" y="1219107"/>
              <a:ext cx="331855" cy="3091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8529114" y="1219107"/>
              <a:ext cx="89493" cy="13055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 flipV="1">
              <a:off x="7693217" y="1125488"/>
              <a:ext cx="1094980" cy="1872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H="1" flipV="1">
              <a:off x="7509209" y="1305137"/>
              <a:ext cx="990794" cy="22315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8415930" y="1324285"/>
              <a:ext cx="707" cy="138599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7596405" y="1258900"/>
              <a:ext cx="60484" cy="11905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7527332" y="1089660"/>
              <a:ext cx="336508" cy="2840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2" name="Straight Connector 151"/>
          <p:cNvCxnSpPr/>
          <p:nvPr/>
        </p:nvCxnSpPr>
        <p:spPr>
          <a:xfrm>
            <a:off x="1522225" y="3766216"/>
            <a:ext cx="3810" cy="1697324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1424940" y="5326380"/>
            <a:ext cx="876300" cy="0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H="1">
            <a:off x="1398270" y="3345180"/>
            <a:ext cx="739140" cy="693420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2063699" y="4784501"/>
            <a:ext cx="739140" cy="693420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24619" y="3940197"/>
            <a:ext cx="5696" cy="209453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1524131" y="5333581"/>
            <a:ext cx="692174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825143" y="6042268"/>
            <a:ext cx="138354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212496" y="5341201"/>
            <a:ext cx="0" cy="6972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525789" y="3940197"/>
            <a:ext cx="5696" cy="140100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2762" y="3940197"/>
            <a:ext cx="691368" cy="680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796028" y="3462365"/>
            <a:ext cx="511271" cy="50254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1495554" y="3470492"/>
            <a:ext cx="503230" cy="47921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1267734" y="3468608"/>
            <a:ext cx="742480" cy="376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2216306" y="4903470"/>
            <a:ext cx="460396" cy="43011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2200806" y="5564436"/>
            <a:ext cx="475896" cy="47008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676702" y="4903470"/>
            <a:ext cx="0" cy="66096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1400432" y="4774857"/>
            <a:ext cx="663267" cy="685334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1959479" y="3345180"/>
            <a:ext cx="5697" cy="1670117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1754600" y="4899702"/>
            <a:ext cx="1139764" cy="0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959479" y="3462365"/>
            <a:ext cx="5696" cy="143733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 flipV="1">
            <a:off x="1965176" y="4899702"/>
            <a:ext cx="711526" cy="376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1510950" y="4899702"/>
            <a:ext cx="451377" cy="45110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5681805" y="3943301"/>
            <a:ext cx="5696" cy="209453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6362656" y="5336685"/>
            <a:ext cx="692174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5663668" y="6045372"/>
            <a:ext cx="138354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051021" y="5344305"/>
            <a:ext cx="0" cy="6972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6364314" y="3943301"/>
            <a:ext cx="5696" cy="140100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671287" y="3961962"/>
            <a:ext cx="691368" cy="680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5670486" y="3738911"/>
            <a:ext cx="255634" cy="22952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>
            <a:off x="6370010" y="3738911"/>
            <a:ext cx="251834" cy="21433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>
            <a:off x="7061914" y="5125255"/>
            <a:ext cx="251296" cy="21905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>
            <a:off x="7075262" y="5806907"/>
            <a:ext cx="238486" cy="23114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6273203" y="5002338"/>
            <a:ext cx="452862" cy="457853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6374091" y="5131211"/>
            <a:ext cx="247754" cy="22313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5924562" y="3733228"/>
            <a:ext cx="697282" cy="376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313210" y="5132530"/>
            <a:ext cx="0" cy="66096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>
            <a:off x="6621846" y="3572660"/>
            <a:ext cx="5696" cy="1670117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6416966" y="5127182"/>
            <a:ext cx="1139764" cy="0"/>
          </a:xfrm>
          <a:prstGeom prst="line">
            <a:avLst/>
          </a:prstGeom>
          <a:ln w="222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6611843" y="3733228"/>
            <a:ext cx="0" cy="139553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 flipV="1">
            <a:off x="6601684" y="5128762"/>
            <a:ext cx="711526" cy="376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281644" y="1272407"/>
            <a:ext cx="6820274" cy="1107996"/>
          </a:xfrm>
          <a:prstGeom prst="rect">
            <a:avLst/>
          </a:prstGeom>
          <a:solidFill>
            <a:srgbClr val="E4F2F4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7"/>
            </a:pPr>
            <a:r>
              <a:rPr lang="en-US" sz="2200" dirty="0"/>
              <a:t>You may use tonal shading to </a:t>
            </a:r>
            <a:r>
              <a:rPr lang="en-US" sz="2200" dirty="0" smtClean="0"/>
              <a:t>enhance </a:t>
            </a:r>
            <a:r>
              <a:rPr lang="en-US" sz="2200" dirty="0"/>
              <a:t>the appearance of the perspective sketch and create a more realistic representation.</a:t>
            </a:r>
          </a:p>
        </p:txBody>
      </p:sp>
      <p:sp>
        <p:nvSpPr>
          <p:cNvPr id="100" name="Freeform 99"/>
          <p:cNvSpPr/>
          <p:nvPr/>
        </p:nvSpPr>
        <p:spPr>
          <a:xfrm>
            <a:off x="7047210" y="5120640"/>
            <a:ext cx="275610" cy="924732"/>
          </a:xfrm>
          <a:custGeom>
            <a:avLst/>
            <a:gdLst>
              <a:gd name="connsiteX0" fmla="*/ 7620 w 259080"/>
              <a:gd name="connsiteY0" fmla="*/ 213360 h 914400"/>
              <a:gd name="connsiteX1" fmla="*/ 0 w 259080"/>
              <a:gd name="connsiteY1" fmla="*/ 914400 h 914400"/>
              <a:gd name="connsiteX2" fmla="*/ 251460 w 259080"/>
              <a:gd name="connsiteY2" fmla="*/ 685800 h 914400"/>
              <a:gd name="connsiteX3" fmla="*/ 259080 w 259080"/>
              <a:gd name="connsiteY3" fmla="*/ 0 h 914400"/>
              <a:gd name="connsiteX4" fmla="*/ 7620 w 259080"/>
              <a:gd name="connsiteY4" fmla="*/ 21336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" h="914400">
                <a:moveTo>
                  <a:pt x="7620" y="213360"/>
                </a:moveTo>
                <a:lnTo>
                  <a:pt x="0" y="914400"/>
                </a:lnTo>
                <a:lnTo>
                  <a:pt x="251460" y="685800"/>
                </a:lnTo>
                <a:lnTo>
                  <a:pt x="259080" y="0"/>
                </a:lnTo>
                <a:lnTo>
                  <a:pt x="7620" y="21336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Freeform 105"/>
          <p:cNvSpPr/>
          <p:nvPr/>
        </p:nvSpPr>
        <p:spPr>
          <a:xfrm>
            <a:off x="6355080" y="3733800"/>
            <a:ext cx="266700" cy="1615440"/>
          </a:xfrm>
          <a:custGeom>
            <a:avLst/>
            <a:gdLst>
              <a:gd name="connsiteX0" fmla="*/ 0 w 266700"/>
              <a:gd name="connsiteY0" fmla="*/ 228600 h 1615440"/>
              <a:gd name="connsiteX1" fmla="*/ 22860 w 266700"/>
              <a:gd name="connsiteY1" fmla="*/ 1615440 h 1615440"/>
              <a:gd name="connsiteX2" fmla="*/ 259080 w 266700"/>
              <a:gd name="connsiteY2" fmla="*/ 1394460 h 1615440"/>
              <a:gd name="connsiteX3" fmla="*/ 266700 w 266700"/>
              <a:gd name="connsiteY3" fmla="*/ 0 h 1615440"/>
              <a:gd name="connsiteX4" fmla="*/ 0 w 266700"/>
              <a:gd name="connsiteY4" fmla="*/ 228600 h 161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700" h="1615440">
                <a:moveTo>
                  <a:pt x="0" y="228600"/>
                </a:moveTo>
                <a:lnTo>
                  <a:pt x="22860" y="1615440"/>
                </a:lnTo>
                <a:lnTo>
                  <a:pt x="259080" y="1394460"/>
                </a:lnTo>
                <a:lnTo>
                  <a:pt x="266700" y="0"/>
                </a:lnTo>
                <a:lnTo>
                  <a:pt x="0" y="22860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Freeform 106"/>
          <p:cNvSpPr/>
          <p:nvPr/>
        </p:nvSpPr>
        <p:spPr>
          <a:xfrm>
            <a:off x="5676900" y="3954780"/>
            <a:ext cx="1386840" cy="2087880"/>
          </a:xfrm>
          <a:custGeom>
            <a:avLst/>
            <a:gdLst>
              <a:gd name="connsiteX0" fmla="*/ 0 w 1386840"/>
              <a:gd name="connsiteY0" fmla="*/ 7620 h 2087880"/>
              <a:gd name="connsiteX1" fmla="*/ 15240 w 1386840"/>
              <a:gd name="connsiteY1" fmla="*/ 2087880 h 2087880"/>
              <a:gd name="connsiteX2" fmla="*/ 1371600 w 1386840"/>
              <a:gd name="connsiteY2" fmla="*/ 2087880 h 2087880"/>
              <a:gd name="connsiteX3" fmla="*/ 1386840 w 1386840"/>
              <a:gd name="connsiteY3" fmla="*/ 1379220 h 2087880"/>
              <a:gd name="connsiteX4" fmla="*/ 693420 w 1386840"/>
              <a:gd name="connsiteY4" fmla="*/ 1386840 h 2087880"/>
              <a:gd name="connsiteX5" fmla="*/ 678180 w 1386840"/>
              <a:gd name="connsiteY5" fmla="*/ 0 h 2087880"/>
              <a:gd name="connsiteX6" fmla="*/ 0 w 1386840"/>
              <a:gd name="connsiteY6" fmla="*/ 7620 h 208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6840" h="2087880">
                <a:moveTo>
                  <a:pt x="0" y="7620"/>
                </a:moveTo>
                <a:lnTo>
                  <a:pt x="15240" y="2087880"/>
                </a:lnTo>
                <a:lnTo>
                  <a:pt x="1371600" y="2087880"/>
                </a:lnTo>
                <a:lnTo>
                  <a:pt x="1386840" y="1379220"/>
                </a:lnTo>
                <a:lnTo>
                  <a:pt x="693420" y="1386840"/>
                </a:lnTo>
                <a:lnTo>
                  <a:pt x="678180" y="0"/>
                </a:lnTo>
                <a:lnTo>
                  <a:pt x="0" y="7620"/>
                </a:lnTo>
                <a:close/>
              </a:path>
            </a:pathLst>
          </a:custGeom>
          <a:pattFill prst="narHorz">
            <a:fgClr>
              <a:schemeClr val="bg2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9022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6" grpId="0" animBg="1"/>
      <p:bldP spid="10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343400" y="2155619"/>
            <a:ext cx="4545505" cy="467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Isometric Pictorial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" charset="0"/>
              </a:rPr>
              <a:t>These </a:t>
            </a:r>
            <a:r>
              <a:rPr lang="en-US" dirty="0">
                <a:latin typeface="Arial" charset="0"/>
              </a:rPr>
              <a:t>three edges represent height, width, and </a:t>
            </a:r>
            <a:r>
              <a:rPr lang="en-US" dirty="0" smtClean="0">
                <a:latin typeface="Arial" charset="0"/>
              </a:rPr>
              <a:t>depth</a:t>
            </a:r>
            <a:endParaRPr lang="en-US" dirty="0">
              <a:latin typeface="Arial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9806525">
            <a:off x="6536698" y="3388765"/>
            <a:ext cx="1236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depth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 rot="1933661">
            <a:off x="5153128" y="3462250"/>
            <a:ext cx="1354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width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5424764" y="5092513"/>
            <a:ext cx="1334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height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36236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dirty="0">
                <a:latin typeface="Arial" charset="0"/>
              </a:rPr>
              <a:t>General Oblique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498" y="1317781"/>
            <a:ext cx="8229600" cy="4830763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" charset="0"/>
              </a:rPr>
              <a:t>Represents </a:t>
            </a:r>
            <a:r>
              <a:rPr lang="en-US" dirty="0">
                <a:latin typeface="Arial" charset="0"/>
              </a:rPr>
              <a:t>an object’s </a:t>
            </a:r>
            <a:r>
              <a:rPr lang="en-US" dirty="0" smtClean="0">
                <a:latin typeface="Arial" charset="0"/>
              </a:rPr>
              <a:t>true width </a:t>
            </a:r>
            <a:r>
              <a:rPr lang="en-US" dirty="0">
                <a:latin typeface="Arial" charset="0"/>
              </a:rPr>
              <a:t>and height, but the depth can be any  size and drawn at any </a:t>
            </a:r>
            <a:r>
              <a:rPr lang="en-US" dirty="0" smtClean="0">
                <a:latin typeface="Arial" charset="0"/>
              </a:rPr>
              <a:t>angle</a:t>
            </a:r>
            <a:endParaRPr lang="en-US" dirty="0">
              <a:latin typeface="Arial" charset="0"/>
            </a:endParaRP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743895" y="4073857"/>
            <a:ext cx="4104122" cy="235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39254" y="4108917"/>
            <a:ext cx="3981895" cy="228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7432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Oblique Pictorials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pic>
        <p:nvPicPr>
          <p:cNvPr id="4" name="Picture 3" descr="guitar oblique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019800" y="343381"/>
            <a:ext cx="2749742" cy="5534293"/>
          </a:xfrm>
          <a:prstGeom prst="rect">
            <a:avLst/>
          </a:prstGeom>
        </p:spPr>
      </p:pic>
      <p:pic>
        <p:nvPicPr>
          <p:cNvPr id="5" name="Picture 4" descr="interlockingpaveroblique.bm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 rot="5400000">
            <a:off x="1815210" y="872931"/>
            <a:ext cx="2411892" cy="52933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8001" y="4725576"/>
            <a:ext cx="441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Interlocking pavement concept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248401" y="5871428"/>
            <a:ext cx="252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Game system controller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77141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References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400" dirty="0" smtClean="0">
                <a:cs typeface="Arial" charset="0"/>
              </a:rPr>
              <a:t>Tupper, Earl Silas. Patent drawings, 1957. Smithsonian Institute: http://sil.si.edu.exhibitions/doodles</a:t>
            </a:r>
            <a:endParaRPr lang="en-US" sz="2400" dirty="0">
              <a:cs typeface="Arial" charset="0"/>
            </a:endParaRPr>
          </a:p>
          <a:p>
            <a:pPr>
              <a:buNone/>
            </a:pPr>
            <a:r>
              <a:rPr lang="en-US" sz="2400" dirty="0">
                <a:cs typeface="Arial" charset="0"/>
              </a:rPr>
              <a:t>Wikipedia (2011). </a:t>
            </a:r>
            <a:r>
              <a:rPr lang="en-US" sz="2400" i="1" dirty="0">
                <a:cs typeface="Arial" charset="0"/>
              </a:rPr>
              <a:t>Three point flexural test</a:t>
            </a:r>
            <a:r>
              <a:rPr lang="en-US" sz="2400" dirty="0">
                <a:cs typeface="Arial" charset="0"/>
              </a:rPr>
              <a:t>. Retrieved from http://</a:t>
            </a:r>
            <a:r>
              <a:rPr lang="en-US" sz="2400" dirty="0" smtClean="0">
                <a:cs typeface="Arial" charset="0"/>
              </a:rPr>
              <a:t>en.wikipedia.org/wiki/File:Threepoint.jpg</a:t>
            </a:r>
          </a:p>
          <a:p>
            <a:pPr eaLnBrk="1" hangingPunct="1">
              <a:buFontTx/>
              <a:buNone/>
            </a:pPr>
            <a:endParaRPr lang="en-US" sz="24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689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labels</a:t>
            </a:r>
            <a:endParaRPr lang="en-US" dirty="0"/>
          </a:p>
        </p:txBody>
      </p:sp>
      <p:pic>
        <p:nvPicPr>
          <p:cNvPr id="4" name="Content Placeholder 3" descr="isometricorientation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59345" y="1524000"/>
            <a:ext cx="3665005" cy="3262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3" descr="isometricorientation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953000" y="1524000"/>
            <a:ext cx="3733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304800" y="4800600"/>
            <a:ext cx="4114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Top, Front, Right Side view orientation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4953000" y="4800600"/>
            <a:ext cx="4114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Top, Left Side, Front, view orientation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6832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</a:t>
            </a:r>
            <a:r>
              <a:rPr lang="en-US" dirty="0"/>
              <a:t>Selection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Recommendations for how to select </a:t>
            </a:r>
            <a:r>
              <a:rPr lang="en-US" dirty="0"/>
              <a:t>the </a:t>
            </a:r>
            <a:r>
              <a:rPr lang="en-US" dirty="0" smtClean="0"/>
              <a:t>front view</a:t>
            </a:r>
            <a:endParaRPr lang="en-US" dirty="0"/>
          </a:p>
          <a:p>
            <a:pPr lvl="1"/>
            <a:r>
              <a:rPr lang="en-US" dirty="0"/>
              <a:t>Most natural position or </a:t>
            </a:r>
            <a:r>
              <a:rPr lang="en-US" dirty="0" smtClean="0"/>
              <a:t>use</a:t>
            </a:r>
            <a:endParaRPr lang="en-US" dirty="0"/>
          </a:p>
          <a:p>
            <a:pPr lvl="1"/>
            <a:r>
              <a:rPr lang="en-US" dirty="0"/>
              <a:t>Shows best shape and characteristic </a:t>
            </a:r>
            <a:r>
              <a:rPr lang="en-US" dirty="0" smtClean="0"/>
              <a:t>contours</a:t>
            </a:r>
            <a:endParaRPr lang="en-US" dirty="0"/>
          </a:p>
          <a:p>
            <a:pPr lvl="1"/>
            <a:r>
              <a:rPr lang="en-US" dirty="0"/>
              <a:t>Longest </a:t>
            </a:r>
            <a:r>
              <a:rPr lang="en-US" dirty="0" smtClean="0"/>
              <a:t>dimensions</a:t>
            </a:r>
            <a:endParaRPr lang="en-US" dirty="0"/>
          </a:p>
          <a:p>
            <a:pPr lvl="1"/>
            <a:r>
              <a:rPr lang="en-US" dirty="0"/>
              <a:t>Fewest hidden </a:t>
            </a:r>
            <a:r>
              <a:rPr lang="en-US" dirty="0" smtClean="0"/>
              <a:t>lines</a:t>
            </a:r>
            <a:endParaRPr lang="en-US" dirty="0"/>
          </a:p>
          <a:p>
            <a:pPr lvl="1"/>
            <a:r>
              <a:rPr lang="en-US" dirty="0"/>
              <a:t>Most stable and natural </a:t>
            </a:r>
            <a:r>
              <a:rPr lang="en-US" dirty="0" smtClean="0"/>
              <a:t>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8262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386B"/>
                </a:solidFill>
              </a:rPr>
              <a:t>Orthographic </a:t>
            </a:r>
            <a:r>
              <a:rPr lang="en-US" dirty="0" smtClean="0">
                <a:solidFill>
                  <a:srgbClr val="00386B"/>
                </a:solidFill>
              </a:rPr>
              <a:t>View </a:t>
            </a:r>
            <a:r>
              <a:rPr lang="en-US" dirty="0">
                <a:solidFill>
                  <a:srgbClr val="00386B"/>
                </a:solidFill>
              </a:rPr>
              <a:t>Selection</a:t>
            </a:r>
          </a:p>
        </p:txBody>
      </p:sp>
      <p:pic>
        <p:nvPicPr>
          <p:cNvPr id="9219" name="Picture 3" descr="Project 3rd"/>
          <p:cNvPicPr>
            <a:picLocks noChangeAspect="1" noChangeArrowheads="1"/>
          </p:cNvPicPr>
          <p:nvPr/>
        </p:nvPicPr>
        <p:blipFill rotWithShape="1">
          <a:blip r:embed="rId3" cstate="print">
            <a:lum bright="40000" contrast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438400" y="1475545"/>
            <a:ext cx="6230593" cy="328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2221672">
            <a:off x="499975" y="4962094"/>
            <a:ext cx="3221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BEST FRONT VIEW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 rot="18475272">
            <a:off x="2372520" y="4517802"/>
            <a:ext cx="631960" cy="4191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89972" y="2223404"/>
            <a:ext cx="2648629" cy="943917"/>
            <a:chOff x="489972" y="2223404"/>
            <a:chExt cx="2648629" cy="943917"/>
          </a:xfrm>
        </p:grpSpPr>
        <p:sp>
          <p:nvSpPr>
            <p:cNvPr id="4" name="TextBox 3"/>
            <p:cNvSpPr txBox="1"/>
            <p:nvPr/>
          </p:nvSpPr>
          <p:spPr>
            <a:xfrm>
              <a:off x="489972" y="2223404"/>
              <a:ext cx="1338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Best shape</a:t>
              </a:r>
            </a:p>
            <a:p>
              <a:r>
                <a:rPr lang="en-US" dirty="0" smtClean="0"/>
                <a:t>Description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828800" y="2590800"/>
              <a:ext cx="1309801" cy="576521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419600" y="4191001"/>
            <a:ext cx="2743200" cy="1949063"/>
            <a:chOff x="4419600" y="4191001"/>
            <a:chExt cx="2743200" cy="1949063"/>
          </a:xfrm>
        </p:grpSpPr>
        <p:sp>
          <p:nvSpPr>
            <p:cNvPr id="16" name="TextBox 15"/>
            <p:cNvSpPr txBox="1"/>
            <p:nvPr/>
          </p:nvSpPr>
          <p:spPr>
            <a:xfrm>
              <a:off x="5003234" y="5770732"/>
              <a:ext cx="2159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Longest Dimension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4419600" y="4191001"/>
              <a:ext cx="959835" cy="1579731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083018" y="4191002"/>
            <a:ext cx="2402637" cy="1283730"/>
            <a:chOff x="6083018" y="4191002"/>
            <a:chExt cx="2402637" cy="1283730"/>
          </a:xfrm>
        </p:grpSpPr>
        <p:sp>
          <p:nvSpPr>
            <p:cNvPr id="22" name="TextBox 21"/>
            <p:cNvSpPr txBox="1"/>
            <p:nvPr/>
          </p:nvSpPr>
          <p:spPr>
            <a:xfrm>
              <a:off x="6172200" y="5105400"/>
              <a:ext cx="2313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hangingPunct="0"/>
              <a:r>
                <a:rPr lang="en-US" dirty="0">
                  <a:latin typeface="+mn-lt"/>
                </a:rPr>
                <a:t>Most natural </a:t>
              </a:r>
              <a:r>
                <a:rPr lang="en-US" dirty="0" smtClean="0">
                  <a:latin typeface="+mn-lt"/>
                </a:rPr>
                <a:t>position</a:t>
              </a:r>
              <a:endParaRPr lang="en-US" dirty="0">
                <a:latin typeface="+mn-lt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 flipV="1">
              <a:off x="6083018" y="4191002"/>
              <a:ext cx="698782" cy="91439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791200" y="1106213"/>
            <a:ext cx="2309733" cy="1560787"/>
            <a:chOff x="5791200" y="1106213"/>
            <a:chExt cx="2309733" cy="1560787"/>
          </a:xfrm>
        </p:grpSpPr>
        <p:sp>
          <p:nvSpPr>
            <p:cNvPr id="21" name="TextBox 20"/>
            <p:cNvSpPr txBox="1"/>
            <p:nvPr/>
          </p:nvSpPr>
          <p:spPr>
            <a:xfrm>
              <a:off x="6172200" y="1106213"/>
              <a:ext cx="1928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n-lt"/>
                </a:rPr>
                <a:t>No hidden edges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5791200" y="1475545"/>
              <a:ext cx="1232182" cy="1191455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75723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39306E-6 L 0.06111 -0.089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-4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3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Box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343400" cy="4830763"/>
          </a:xfrm>
        </p:spPr>
        <p:txBody>
          <a:bodyPr/>
          <a:lstStyle/>
          <a:p>
            <a:r>
              <a:rPr lang="en-US" dirty="0"/>
              <a:t>The box method is a sketching technique used to maintain proportionality</a:t>
            </a:r>
          </a:p>
          <a:p>
            <a:r>
              <a:rPr lang="en-US" dirty="0"/>
              <a:t>It starts with a sketcher envisioning an object contained within an imaginary box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33600"/>
            <a:ext cx="31242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367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Proportion and Estimation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95400"/>
            <a:ext cx="4800600" cy="3860800"/>
          </a:xfrm>
        </p:spPr>
        <p:txBody>
          <a:bodyPr/>
          <a:lstStyle/>
          <a:p>
            <a:r>
              <a:rPr lang="en-US" dirty="0"/>
              <a:t>Good sketching requires a sense of proportion, and the ability to estimate size, distance, angles, and other spatial </a:t>
            </a:r>
            <a:r>
              <a:rPr lang="en-US" dirty="0" smtClean="0"/>
              <a:t>relationships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4" descr="goodbadisometric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4064000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9865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8&quot; unique_id=&quot;10044&quot;&gt;&lt;/object&gt;&lt;object type=&quot;2&quot; unique_id=&quot;10045&quot;&gt;&lt;object type=&quot;3&quot; unique_id=&quot;10046&quot;&gt;&lt;property id=&quot;20148&quot; value=&quot;5&quot;/&gt;&lt;property id=&quot;20300&quot; value=&quot;Slide 1&quot;/&gt;&lt;property id=&quot;20307&quot; value=&quot;256&quot;/&gt;&lt;/object&gt;&lt;object type=&quot;3&quot; unique_id=&quot;10047&quot;&gt;&lt;property id=&quot;20148&quot; value=&quot;5&quot;/&gt;&lt;property id=&quot;20300&quot; value=&quot;Slide 2&quot;/&gt;&lt;property id=&quot;20307&quot; value=&quot;258&quot;/&gt;&lt;/object&gt;&lt;object type=&quot;3&quot; unique_id=&quot;10048&quot;&gt;&lt;property id=&quot;20148&quot; value=&quot;5&quot;/&gt;&lt;property id=&quot;20300&quot; value=&quot;Slide 3 - &amp;quot;References&amp;quot;&quot;/&gt;&lt;property id=&quot;20307&quot; value=&quot;25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PowerPointTemplateAE_2009_1217_NEW NEW Template">
  <a:themeElements>
    <a:clrScheme name="General_PowerPoint_Template_20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eneral_PowerPoint_Template_20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neral_PowerPoint_Template_20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_PowerPoint_Template_20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_PowerPoint_Template_20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_PowerPoint_Template_20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_PowerPoint_Template_20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_PowerPoint_Template_20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_PowerPoint_Template_20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_PowerPoint_Template_20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_PowerPoint_Template_20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_PowerPoint_Template_20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_PowerPoint_Template_20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_PowerPoint_Template_20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PowerPointTemplateAE_2009_1217_NEW NEW Template</Template>
  <TotalTime>1019</TotalTime>
  <Words>2620</Words>
  <Application>Microsoft Office PowerPoint</Application>
  <PresentationFormat>On-screen Show (4:3)</PresentationFormat>
  <Paragraphs>446</Paragraphs>
  <Slides>42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PowerPointTemplateAE_2009_1217_NEW NEW Template</vt:lpstr>
      <vt:lpstr>1_Custom Design</vt:lpstr>
      <vt:lpstr>Isometric and Oblique Pictorials</vt:lpstr>
      <vt:lpstr>Pictorial Drawing</vt:lpstr>
      <vt:lpstr>Isometric Pictorial</vt:lpstr>
      <vt:lpstr>Isometric Pictorial</vt:lpstr>
      <vt:lpstr>View labels</vt:lpstr>
      <vt:lpstr>View Selection</vt:lpstr>
      <vt:lpstr>Orthographic View Selection</vt:lpstr>
      <vt:lpstr>The Box Method</vt:lpstr>
      <vt:lpstr>Proportion and Estimation</vt:lpstr>
      <vt:lpstr>Isometric Sketching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Step 1: Constructing The Box</vt:lpstr>
      <vt:lpstr>Step 2: Outside Faces</vt:lpstr>
      <vt:lpstr>Step 2 – Outside Faces (continued)</vt:lpstr>
      <vt:lpstr>Step 3 - Inside Faces</vt:lpstr>
      <vt:lpstr>Step 3 - Inside Faces (continued)</vt:lpstr>
      <vt:lpstr>Step 4 - Tonal Shading</vt:lpstr>
      <vt:lpstr>Isometric Sketch Example</vt:lpstr>
      <vt:lpstr>Isometric Sketch Historical Example</vt:lpstr>
      <vt:lpstr>Oblique Pictorials</vt:lpstr>
      <vt:lpstr>Oblique Pictorials</vt:lpstr>
      <vt:lpstr>Oblique Pictorials</vt:lpstr>
      <vt:lpstr>Slide 29</vt:lpstr>
      <vt:lpstr>Oblique Pictorials</vt:lpstr>
      <vt:lpstr>Oblique Pictorials</vt:lpstr>
      <vt:lpstr>Oblique Pictorials</vt:lpstr>
      <vt:lpstr>Oblique Pictorials</vt:lpstr>
      <vt:lpstr>Oblique Pictorials</vt:lpstr>
      <vt:lpstr>Oblique Pictorials</vt:lpstr>
      <vt:lpstr>Oblique Pictorials</vt:lpstr>
      <vt:lpstr>Oblique Pictorials</vt:lpstr>
      <vt:lpstr>Oblique Pictorials</vt:lpstr>
      <vt:lpstr>Oblique Pictorials</vt:lpstr>
      <vt:lpstr>General Oblique </vt:lpstr>
      <vt:lpstr>Oblique Pictorials</vt:lpstr>
      <vt:lpstr>References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Ux PowerPoint Name</dc:title>
  <dc:subject>IED - Lesson x.y - Lesson title</dc:subject>
  <dc:creator>IED Curriculum Team</dc:creator>
  <cp:lastModifiedBy>KATHRYN_JOHNSTON</cp:lastModifiedBy>
  <cp:revision>150</cp:revision>
  <dcterms:created xsi:type="dcterms:W3CDTF">2010-01-04T14:07:12Z</dcterms:created>
  <dcterms:modified xsi:type="dcterms:W3CDTF">2012-08-29T20:44:53Z</dcterms:modified>
</cp:coreProperties>
</file>